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1" r:id="rId9"/>
    <p:sldId id="264" r:id="rId10"/>
  </p:sldIdLst>
  <p:sldSz cx="12192000" cy="6858000"/>
  <p:notesSz cx="6858000" cy="9144000"/>
  <p:defaultTextStyle>
    <a:defPPr>
      <a:defRPr lang="hu-H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90" d="100"/>
          <a:sy n="90" d="100"/>
        </p:scale>
        <p:origin x="53" y="-24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u-HU" smtClean="0"/>
              <a:t>Kattintson ide az alcím mintájának szerkesztéséhez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00D61-638C-4E3D-AA39-33B15EBBE022}" type="datetimeFigureOut">
              <a:rPr lang="hu-HU" smtClean="0"/>
              <a:t>2026. 04. 13.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44728-9BF2-4F24-AF08-7C8401425AC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758417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00D61-638C-4E3D-AA39-33B15EBBE022}" type="datetimeFigureOut">
              <a:rPr lang="hu-HU" smtClean="0"/>
              <a:t>2026. 04. 13.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44728-9BF2-4F24-AF08-7C8401425AC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1294106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00D61-638C-4E3D-AA39-33B15EBBE022}" type="datetimeFigureOut">
              <a:rPr lang="hu-HU" smtClean="0"/>
              <a:t>2026. 04. 13.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44728-9BF2-4F24-AF08-7C8401425AC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231487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00D61-638C-4E3D-AA39-33B15EBBE022}" type="datetimeFigureOut">
              <a:rPr lang="hu-HU" smtClean="0"/>
              <a:t>2026. 04. 13.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44728-9BF2-4F24-AF08-7C8401425AC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854037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00D61-638C-4E3D-AA39-33B15EBBE022}" type="datetimeFigureOut">
              <a:rPr lang="hu-HU" smtClean="0"/>
              <a:t>2026. 04. 13.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44728-9BF2-4F24-AF08-7C8401425AC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0818873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00D61-638C-4E3D-AA39-33B15EBBE022}" type="datetimeFigureOut">
              <a:rPr lang="hu-HU" smtClean="0"/>
              <a:t>2026. 04. 13.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44728-9BF2-4F24-AF08-7C8401425AC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691965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00D61-638C-4E3D-AA39-33B15EBBE022}" type="datetimeFigureOut">
              <a:rPr lang="hu-HU" smtClean="0"/>
              <a:t>2026. 04. 13.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44728-9BF2-4F24-AF08-7C8401425AC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39874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00D61-638C-4E3D-AA39-33B15EBBE022}" type="datetimeFigureOut">
              <a:rPr lang="hu-HU" smtClean="0"/>
              <a:t>2026. 04. 13.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44728-9BF2-4F24-AF08-7C8401425AC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9601839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hu-HU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 smtClean="0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00D61-638C-4E3D-AA39-33B15EBBE022}" type="datetimeFigureOut">
              <a:rPr lang="hu-HU" smtClean="0"/>
              <a:t>2026. 04. 13.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44728-9BF2-4F24-AF08-7C8401425AC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0007012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00D61-638C-4E3D-AA39-33B15EBBE022}" type="datetimeFigureOut">
              <a:rPr lang="hu-HU" smtClean="0"/>
              <a:t>2026. 04. 13.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44728-9BF2-4F24-AF08-7C8401425AC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5371973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700D61-638C-4E3D-AA39-33B15EBBE022}" type="datetimeFigureOut">
              <a:rPr lang="hu-HU" smtClean="0"/>
              <a:t>2026. 04. 13.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44728-9BF2-4F24-AF08-7C8401425AC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84748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hely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u-HU" smtClean="0"/>
              <a:t>Mintacím szerkesztése</a:t>
            </a:r>
            <a:endParaRPr lang="hu-HU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u-HU" smtClean="0"/>
              <a:t>Mintaszöveg szerkesztése</a:t>
            </a:r>
          </a:p>
          <a:p>
            <a:pPr lvl="1"/>
            <a:r>
              <a:rPr lang="hu-HU" smtClean="0"/>
              <a:t>Második szint</a:t>
            </a:r>
          </a:p>
          <a:p>
            <a:pPr lvl="2"/>
            <a:r>
              <a:rPr lang="hu-HU" smtClean="0"/>
              <a:t>Harmadik szint</a:t>
            </a:r>
          </a:p>
          <a:p>
            <a:pPr lvl="3"/>
            <a:r>
              <a:rPr lang="hu-HU" smtClean="0"/>
              <a:t>Negyedik szint</a:t>
            </a:r>
          </a:p>
          <a:p>
            <a:pPr lvl="4"/>
            <a:r>
              <a:rPr lang="hu-HU" smtClean="0"/>
              <a:t>Ötödik szint</a:t>
            </a:r>
            <a:endParaRPr lang="hu-HU"/>
          </a:p>
        </p:txBody>
      </p:sp>
      <p:sp>
        <p:nvSpPr>
          <p:cNvPr id="4" name="Dátum hely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700D61-638C-4E3D-AA39-33B15EBBE022}" type="datetimeFigureOut">
              <a:rPr lang="hu-HU" smtClean="0"/>
              <a:t>2026. 04. 13.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8244728-9BF2-4F24-AF08-7C8401425AC0}" type="slidenum">
              <a:rPr lang="hu-HU" smtClean="0"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53147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hu-H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microsoft.com/office/2007/relationships/hdphoto" Target="../media/hdphoto3.wdp"/><Relationship Id="rId5" Type="http://schemas.openxmlformats.org/officeDocument/2006/relationships/image" Target="../media/image4.png"/><Relationship Id="rId4" Type="http://schemas.microsoft.com/office/2007/relationships/hdphoto" Target="../media/hdphoto2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12" Type="http://schemas.microsoft.com/office/2007/relationships/hdphoto" Target="../media/hdphoto7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microsoft.com/office/2007/relationships/hdphoto" Target="../media/hdphoto5.wdp"/><Relationship Id="rId11" Type="http://schemas.openxmlformats.org/officeDocument/2006/relationships/image" Target="../media/image17.png"/><Relationship Id="rId5" Type="http://schemas.openxmlformats.org/officeDocument/2006/relationships/image" Target="../media/image13.png"/><Relationship Id="rId10" Type="http://schemas.openxmlformats.org/officeDocument/2006/relationships/image" Target="../media/image16.png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microsoft.com/office/2007/relationships/hdphoto" Target="../media/hdphoto9.wdp"/><Relationship Id="rId7" Type="http://schemas.microsoft.com/office/2007/relationships/hdphoto" Target="../media/hdphoto11.wdp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microsoft.com/office/2007/relationships/hdphoto" Target="../media/hdphoto10.wdp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ctrTitle"/>
          </p:nvPr>
        </p:nvSpPr>
        <p:spPr>
          <a:xfrm>
            <a:off x="1247273" y="2671010"/>
            <a:ext cx="9272337" cy="2114300"/>
          </a:xfrm>
        </p:spPr>
        <p:txBody>
          <a:bodyPr>
            <a:normAutofit/>
          </a:bodyPr>
          <a:lstStyle/>
          <a:p>
            <a:pPr algn="l"/>
            <a:r>
              <a:rPr lang="hu-HU" sz="4000" b="1" dirty="0" smtClean="0"/>
              <a:t>Riskó Kata</a:t>
            </a:r>
            <a:br>
              <a:rPr lang="hu-HU" sz="4000" b="1" dirty="0" smtClean="0"/>
            </a:br>
            <a:r>
              <a:rPr lang="hu-HU" sz="2800" b="1" dirty="0" smtClean="0"/>
              <a:t/>
            </a:r>
            <a:br>
              <a:rPr lang="hu-HU" sz="2800" b="1" dirty="0" smtClean="0"/>
            </a:br>
            <a:r>
              <a:rPr lang="hu-HU" sz="2800" b="1" dirty="0" smtClean="0"/>
              <a:t>zenetörténész, népzenekutató (PhD)</a:t>
            </a:r>
            <a:endParaRPr lang="hu-HU" sz="2800" b="1" dirty="0"/>
          </a:p>
        </p:txBody>
      </p:sp>
      <p:sp>
        <p:nvSpPr>
          <p:cNvPr id="3" name="Alcím 2"/>
          <p:cNvSpPr>
            <a:spLocks noGrp="1"/>
          </p:cNvSpPr>
          <p:nvPr>
            <p:ph type="subTitle" idx="1"/>
          </p:nvPr>
        </p:nvSpPr>
        <p:spPr>
          <a:xfrm>
            <a:off x="1247273" y="5202238"/>
            <a:ext cx="9144000" cy="1655762"/>
          </a:xfrm>
        </p:spPr>
        <p:txBody>
          <a:bodyPr>
            <a:normAutofit/>
          </a:bodyPr>
          <a:lstStyle/>
          <a:p>
            <a:pPr algn="l"/>
            <a:r>
              <a:rPr lang="hu-HU" dirty="0" smtClean="0"/>
              <a:t>Szakmai portfólió</a:t>
            </a:r>
            <a:endParaRPr lang="hu-HU" dirty="0"/>
          </a:p>
        </p:txBody>
      </p:sp>
    </p:spTree>
    <p:extLst>
      <p:ext uri="{BB962C8B-B14F-4D97-AF65-F5344CB8AC3E}">
        <p14:creationId xmlns:p14="http://schemas.microsoft.com/office/powerpoint/2010/main" val="4013419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95563" y="257481"/>
            <a:ext cx="11733221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b="1" dirty="0" smtClean="0"/>
              <a:t>Szakmai háttér</a:t>
            </a:r>
          </a:p>
          <a:p>
            <a:endParaRPr lang="hu-HU" sz="2400" b="1" dirty="0" smtClean="0"/>
          </a:p>
          <a:p>
            <a:endParaRPr lang="hu-HU" sz="2400" b="1" dirty="0" smtClean="0"/>
          </a:p>
          <a:p>
            <a:r>
              <a:rPr lang="hu-HU" sz="2000" dirty="0" smtClean="0"/>
              <a:t>Okleveles </a:t>
            </a:r>
            <a:r>
              <a:rPr lang="hu-HU" sz="2000" dirty="0" err="1" smtClean="0"/>
              <a:t>muzikológus</a:t>
            </a:r>
            <a:r>
              <a:rPr lang="hu-HU" sz="2000" dirty="0" smtClean="0"/>
              <a:t>, Liszt Ferenc Zeneművészeti Egyetem (2008, kiváló minősítés)</a:t>
            </a:r>
          </a:p>
          <a:p>
            <a:endParaRPr lang="hu-HU" sz="2000" dirty="0"/>
          </a:p>
          <a:p>
            <a:r>
              <a:rPr lang="hu-HU" sz="2000" dirty="0" smtClean="0"/>
              <a:t>PhD, Liszt Ferenc Zeneművészeti Egyetem (2019, summa cum laude)</a:t>
            </a:r>
          </a:p>
          <a:p>
            <a:endParaRPr lang="hu-HU" sz="2000" dirty="0" smtClean="0"/>
          </a:p>
          <a:p>
            <a:r>
              <a:rPr lang="hu-HU" sz="2000" dirty="0"/>
              <a:t>K</a:t>
            </a:r>
            <a:r>
              <a:rPr lang="hu-HU" sz="2000" dirty="0" smtClean="0"/>
              <a:t>utató az ELTE HTK Zenetudományi Intézetében (2012–)</a:t>
            </a:r>
          </a:p>
          <a:p>
            <a:endParaRPr lang="hu-HU" sz="2000" dirty="0"/>
          </a:p>
          <a:p>
            <a:r>
              <a:rPr lang="hu-HU" sz="2000" dirty="0" smtClean="0"/>
              <a:t>Tudományos főmunkatárs és osztályvezető (2026–)</a:t>
            </a:r>
          </a:p>
          <a:p>
            <a:endParaRPr lang="hu-HU" sz="2000" dirty="0"/>
          </a:p>
          <a:p>
            <a:endParaRPr lang="hu-HU" sz="2000" dirty="0" smtClean="0"/>
          </a:p>
          <a:p>
            <a:r>
              <a:rPr lang="hu-HU" sz="2000" dirty="0" smtClean="0"/>
              <a:t>Kb. 50 tudományos publikáció</a:t>
            </a:r>
          </a:p>
          <a:p>
            <a:endParaRPr lang="hu-HU" sz="2000" dirty="0"/>
          </a:p>
          <a:p>
            <a:r>
              <a:rPr lang="hu-HU" sz="2000" dirty="0" smtClean="0"/>
              <a:t>Több </a:t>
            </a:r>
            <a:r>
              <a:rPr lang="hu-HU" sz="2000" dirty="0" smtClean="0"/>
              <a:t>mint 100 hivatkozás</a:t>
            </a:r>
          </a:p>
          <a:p>
            <a:endParaRPr lang="hu-HU" sz="2000" dirty="0"/>
          </a:p>
          <a:p>
            <a:r>
              <a:rPr lang="hu-HU" sz="2000" dirty="0" smtClean="0"/>
              <a:t>34 tudományos előadás magyar és nemzetközi fórumokon</a:t>
            </a:r>
          </a:p>
          <a:p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saturation sat="68000"/>
                    </a14:imgEffect>
                    <a14:imgEffect>
                      <a14:brightnessContrast bright="1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6489" y="2146524"/>
            <a:ext cx="2976930" cy="3729789"/>
          </a:xfrm>
          <a:prstGeom prst="rect">
            <a:avLst/>
          </a:prstGeom>
          <a:effectLst>
            <a:softEdge rad="25400"/>
          </a:effectLst>
        </p:spPr>
      </p:pic>
    </p:spTree>
    <p:extLst>
      <p:ext uri="{BB962C8B-B14F-4D97-AF65-F5344CB8AC3E}">
        <p14:creationId xmlns:p14="http://schemas.microsoft.com/office/powerpoint/2010/main" val="21553797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24840" y="214899"/>
            <a:ext cx="7956633" cy="23391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b="1" dirty="0" smtClean="0"/>
              <a:t>Kutatási témák I. </a:t>
            </a:r>
            <a:endParaRPr lang="hu-HU" sz="2800" dirty="0" smtClean="0"/>
          </a:p>
          <a:p>
            <a:endParaRPr lang="hu-HU" dirty="0"/>
          </a:p>
          <a:p>
            <a:r>
              <a:rPr lang="hu-HU" sz="2000" dirty="0" smtClean="0"/>
              <a:t>A magyar népzenei hagyomány történeti és összehasonlító kutatása</a:t>
            </a:r>
          </a:p>
          <a:p>
            <a:endParaRPr lang="hu-HU" sz="2000" dirty="0" smtClean="0"/>
          </a:p>
          <a:p>
            <a:r>
              <a:rPr lang="hu-HU" sz="2000" dirty="0" smtClean="0"/>
              <a:t>Népzenei tudománytörténet </a:t>
            </a:r>
          </a:p>
          <a:p>
            <a:endParaRPr lang="hu-HU" sz="2000" dirty="0"/>
          </a:p>
          <a:p>
            <a:r>
              <a:rPr lang="hu-HU" sz="2000" dirty="0" smtClean="0"/>
              <a:t>Népzenegyűjtések a második világháború után</a:t>
            </a:r>
            <a:endParaRPr lang="hu-HU" sz="2000" dirty="0"/>
          </a:p>
        </p:txBody>
      </p:sp>
      <p:pic>
        <p:nvPicPr>
          <p:cNvPr id="11" name="Kép 1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698837" y="214899"/>
            <a:ext cx="3380874" cy="4023673"/>
          </a:xfrm>
          <a:prstGeom prst="rect">
            <a:avLst/>
          </a:prstGeom>
        </p:spPr>
      </p:pic>
      <p:pic>
        <p:nvPicPr>
          <p:cNvPr id="16" name="Kép 15"/>
          <p:cNvPicPr>
            <a:picLocks noChangeAspect="1"/>
          </p:cNvPicPr>
          <p:nvPr/>
        </p:nvPicPr>
        <p:blipFill>
          <a:blip r:embed="rId3" cstate="screen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4840" y="3288145"/>
            <a:ext cx="4205958" cy="3129651"/>
          </a:xfrm>
          <a:prstGeom prst="rect">
            <a:avLst/>
          </a:prstGeom>
        </p:spPr>
      </p:pic>
      <p:pic>
        <p:nvPicPr>
          <p:cNvPr id="18" name="Kép 17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colorTemperature colorTemp="5900"/>
                    </a14:imgEffect>
                    <a14:imgEffect>
                      <a14:brightnessContrast bright="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46177" y="2731818"/>
            <a:ext cx="2769241" cy="4000015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543127" y="1604653"/>
            <a:ext cx="3590855" cy="5127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872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Kép 11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10011" y="3066473"/>
            <a:ext cx="4327154" cy="3222620"/>
          </a:xfrm>
          <a:prstGeom prst="rect">
            <a:avLst/>
          </a:prstGeom>
        </p:spPr>
      </p:pic>
      <p:pic>
        <p:nvPicPr>
          <p:cNvPr id="13" name="Kép 12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5002" y="212436"/>
            <a:ext cx="2450862" cy="2124364"/>
          </a:xfrm>
          <a:prstGeom prst="rect">
            <a:avLst/>
          </a:prstGeom>
        </p:spPr>
      </p:pic>
      <p:pic>
        <p:nvPicPr>
          <p:cNvPr id="14" name="Kép 13"/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85002" y="2088844"/>
            <a:ext cx="2450862" cy="2588939"/>
          </a:xfrm>
          <a:prstGeom prst="rect">
            <a:avLst/>
          </a:prstGeom>
        </p:spPr>
      </p:pic>
      <p:pic>
        <p:nvPicPr>
          <p:cNvPr id="15" name="Kép 14"/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13455" y="4442730"/>
            <a:ext cx="2522409" cy="2003381"/>
          </a:xfrm>
          <a:prstGeom prst="rect">
            <a:avLst/>
          </a:prstGeom>
        </p:spPr>
      </p:pic>
      <p:pic>
        <p:nvPicPr>
          <p:cNvPr id="16" name="Kép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61528" y="1130583"/>
            <a:ext cx="4216309" cy="5630434"/>
          </a:xfrm>
          <a:prstGeom prst="rect">
            <a:avLst/>
          </a:prstGeom>
        </p:spPr>
      </p:pic>
      <p:sp>
        <p:nvSpPr>
          <p:cNvPr id="19" name="Téglalap 18"/>
          <p:cNvSpPr/>
          <p:nvPr/>
        </p:nvSpPr>
        <p:spPr>
          <a:xfrm>
            <a:off x="210010" y="212436"/>
            <a:ext cx="4851518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b="1" dirty="0" smtClean="0"/>
              <a:t>Kutatási témák II.</a:t>
            </a:r>
          </a:p>
          <a:p>
            <a:endParaRPr lang="hu-HU" dirty="0" smtClean="0"/>
          </a:p>
          <a:p>
            <a:r>
              <a:rPr lang="hu-HU" sz="2000" dirty="0" smtClean="0"/>
              <a:t>Népzene és műzene kapcsolata</a:t>
            </a:r>
          </a:p>
          <a:p>
            <a:endParaRPr lang="hu-HU" sz="2000" dirty="0" smtClean="0"/>
          </a:p>
          <a:p>
            <a:r>
              <a:rPr lang="hu-HU" sz="2000" dirty="0" smtClean="0"/>
              <a:t>Népi vagy népies dallamok Haydn, Liszt, </a:t>
            </a:r>
            <a:br>
              <a:rPr lang="hu-HU" sz="2000" dirty="0" smtClean="0"/>
            </a:br>
            <a:r>
              <a:rPr lang="hu-HU" sz="2000" dirty="0" smtClean="0"/>
              <a:t>Brahms, Erkel, Bartók és Kodály műveiben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42859213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églalap 1"/>
          <p:cNvSpPr/>
          <p:nvPr/>
        </p:nvSpPr>
        <p:spPr>
          <a:xfrm>
            <a:off x="258051" y="158742"/>
            <a:ext cx="6625938" cy="240065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b="1" dirty="0" smtClean="0"/>
              <a:t>Kutatási témák III. </a:t>
            </a:r>
          </a:p>
          <a:p>
            <a:endParaRPr lang="hu-HU" dirty="0" smtClean="0"/>
          </a:p>
          <a:p>
            <a:r>
              <a:rPr lang="hu-HU" sz="2000" dirty="0" smtClean="0"/>
              <a:t>A verbunkos története és stílusjegyei</a:t>
            </a:r>
          </a:p>
          <a:p>
            <a:endParaRPr lang="hu-HU" sz="2000" dirty="0"/>
          </a:p>
          <a:p>
            <a:r>
              <a:rPr lang="hu-HU" sz="2000" dirty="0" smtClean="0"/>
              <a:t>Cigányzene és cigányzenészek a 18–20. században</a:t>
            </a:r>
          </a:p>
          <a:p>
            <a:endParaRPr lang="hu-HU" sz="2000" dirty="0"/>
          </a:p>
          <a:p>
            <a:r>
              <a:rPr lang="hu-HU" sz="2000" dirty="0" smtClean="0"/>
              <a:t>Források, előadói gyakorlat, stílustörténeti összefüggések</a:t>
            </a:r>
            <a:endParaRPr lang="hu-HU" sz="2000" dirty="0"/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59723" y="209773"/>
            <a:ext cx="2115460" cy="2792046"/>
          </a:xfrm>
          <a:prstGeom prst="rect">
            <a:avLst/>
          </a:prstGeom>
        </p:spPr>
      </p:pic>
      <p:pic>
        <p:nvPicPr>
          <p:cNvPr id="10" name="Kép 9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34453" y="209772"/>
            <a:ext cx="2125269" cy="3320347"/>
          </a:xfrm>
          <a:prstGeom prst="rect">
            <a:avLst/>
          </a:prstGeom>
        </p:spPr>
      </p:pic>
      <p:pic>
        <p:nvPicPr>
          <p:cNvPr id="12" name="Kép 11"/>
          <p:cNvPicPr>
            <a:picLocks noChangeAspect="1"/>
          </p:cNvPicPr>
          <p:nvPr/>
        </p:nvPicPr>
        <p:blipFill>
          <a:blip r:embed="rId5" cstate="screen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93381" y="1822471"/>
            <a:ext cx="2185698" cy="2771340"/>
          </a:xfrm>
          <a:prstGeom prst="rect">
            <a:avLst/>
          </a:prstGeom>
        </p:spPr>
      </p:pic>
      <p:pic>
        <p:nvPicPr>
          <p:cNvPr id="14" name="Kép 13"/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42305" y="1822768"/>
            <a:ext cx="2136012" cy="2771043"/>
          </a:xfrm>
          <a:prstGeom prst="rect">
            <a:avLst/>
          </a:prstGeom>
        </p:spPr>
      </p:pic>
      <p:pic>
        <p:nvPicPr>
          <p:cNvPr id="15" name="Kép 14"/>
          <p:cNvPicPr>
            <a:picLocks noChangeAspect="1"/>
          </p:cNvPicPr>
          <p:nvPr/>
        </p:nvPicPr>
        <p:blipFill>
          <a:blip r:embed="rId8" cstate="screen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85896" y="3296328"/>
            <a:ext cx="3698608" cy="3692979"/>
          </a:xfrm>
          <a:prstGeom prst="rect">
            <a:avLst/>
          </a:prstGeom>
        </p:spPr>
      </p:pic>
      <p:pic>
        <p:nvPicPr>
          <p:cNvPr id="16" name="Kép 15"/>
          <p:cNvPicPr>
            <a:picLocks noChangeAspect="1"/>
          </p:cNvPicPr>
          <p:nvPr/>
        </p:nvPicPr>
        <p:blipFill>
          <a:blip r:embed="rId10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3981" y="3669291"/>
            <a:ext cx="2132950" cy="2947054"/>
          </a:xfrm>
          <a:prstGeom prst="rect">
            <a:avLst/>
          </a:prstGeom>
        </p:spPr>
      </p:pic>
      <p:pic>
        <p:nvPicPr>
          <p:cNvPr id="17" name="Kép 16"/>
          <p:cNvPicPr>
            <a:picLocks noChangeAspect="1"/>
          </p:cNvPicPr>
          <p:nvPr/>
        </p:nvPicPr>
        <p:blipFill>
          <a:blip r:embed="rId11" cstate="screen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colorTemperature colorTemp="5900"/>
                    </a14:imgEffect>
                    <a14:imgEffect>
                      <a14:saturation sat="77000"/>
                    </a14:imgEffect>
                    <a14:imgEffect>
                      <a14:brightnessContrast bright="-2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37913" y="3001819"/>
            <a:ext cx="4598741" cy="35166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144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églalap 2"/>
          <p:cNvSpPr/>
          <p:nvPr/>
        </p:nvSpPr>
        <p:spPr>
          <a:xfrm>
            <a:off x="350981" y="251982"/>
            <a:ext cx="7795491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hu-HU" sz="2800" b="1" dirty="0" smtClean="0">
                <a:effectLst/>
              </a:rPr>
              <a:t>Ösztöndíjak és elismerések</a:t>
            </a:r>
            <a:endParaRPr lang="hu-HU" sz="2800" dirty="0" smtClean="0"/>
          </a:p>
          <a:p>
            <a:pPr>
              <a:buFont typeface="Arial" panose="020B0604020202020204" pitchFamily="34" charset="0"/>
              <a:buChar char="•"/>
            </a:pPr>
            <a:endParaRPr lang="hu-HU" sz="2800" dirty="0">
              <a:effectLst/>
            </a:endParaRPr>
          </a:p>
          <a:p>
            <a:r>
              <a:rPr lang="hu-HU" sz="2000" dirty="0" smtClean="0">
                <a:effectLst/>
              </a:rPr>
              <a:t>Kodály Zoltán Alkotói Ösztöndíj (2009, 2010, 2014)</a:t>
            </a:r>
            <a:endParaRPr lang="hu-HU" sz="2000" dirty="0" smtClean="0"/>
          </a:p>
          <a:p>
            <a:endParaRPr lang="hu-HU" sz="2000" dirty="0" smtClean="0">
              <a:effectLst/>
            </a:endParaRPr>
          </a:p>
          <a:p>
            <a:r>
              <a:rPr lang="hu-HU" sz="2000" dirty="0" smtClean="0">
                <a:effectLst/>
              </a:rPr>
              <a:t>Új Nemzeti Kiválóság Program – doktorjelölti ösztöndíj (2017–2018)</a:t>
            </a:r>
            <a:endParaRPr lang="hu-HU" sz="2000" dirty="0" smtClean="0"/>
          </a:p>
          <a:p>
            <a:endParaRPr lang="hu-HU" sz="2000" dirty="0" smtClean="0">
              <a:effectLst/>
            </a:endParaRPr>
          </a:p>
          <a:p>
            <a:r>
              <a:rPr lang="hu-HU" sz="2000" dirty="0" smtClean="0">
                <a:effectLst/>
              </a:rPr>
              <a:t>Bolyai János Kutatási Ösztöndíj (2023–2026)</a:t>
            </a:r>
            <a:endParaRPr lang="hu-HU" sz="2000" dirty="0" smtClean="0"/>
          </a:p>
          <a:p>
            <a:endParaRPr lang="hu-HU" sz="2000" dirty="0" smtClean="0">
              <a:effectLst/>
            </a:endParaRPr>
          </a:p>
          <a:p>
            <a:r>
              <a:rPr lang="hu-HU" sz="2000" dirty="0" smtClean="0">
                <a:effectLst/>
              </a:rPr>
              <a:t>A Magyar Zenetudományi és Zenekritikai Társaság </a:t>
            </a:r>
            <a:r>
              <a:rPr lang="hu-HU" sz="2000" dirty="0" err="1" smtClean="0">
                <a:effectLst/>
              </a:rPr>
              <a:t>Kroó</a:t>
            </a:r>
            <a:r>
              <a:rPr lang="hu-HU" sz="2000" dirty="0" smtClean="0">
                <a:effectLst/>
              </a:rPr>
              <a:t> György-plakettje (2023)</a:t>
            </a:r>
            <a:endParaRPr lang="hu-HU" sz="20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aturation sat="8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79" b="1583"/>
          <a:stretch/>
        </p:blipFill>
        <p:spPr>
          <a:xfrm>
            <a:off x="8308687" y="1798450"/>
            <a:ext cx="3125932" cy="4105267"/>
          </a:xfrm>
          <a:prstGeom prst="rect">
            <a:avLst/>
          </a:prstGeom>
          <a:effectLst>
            <a:softEdge rad="63500"/>
          </a:effectLst>
        </p:spPr>
      </p:pic>
    </p:spTree>
    <p:extLst>
      <p:ext uri="{BB962C8B-B14F-4D97-AF65-F5344CB8AC3E}">
        <p14:creationId xmlns:p14="http://schemas.microsoft.com/office/powerpoint/2010/main" val="10671712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zövegdoboz 2"/>
          <p:cNvSpPr txBox="1"/>
          <p:nvPr/>
        </p:nvSpPr>
        <p:spPr>
          <a:xfrm>
            <a:off x="428517" y="272350"/>
            <a:ext cx="724131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b="1" dirty="0" smtClean="0"/>
              <a:t>Oktatás és tudományos közélet</a:t>
            </a:r>
          </a:p>
          <a:p>
            <a:endParaRPr lang="hu-HU" sz="2800" dirty="0"/>
          </a:p>
          <a:p>
            <a:r>
              <a:rPr lang="hu-HU" sz="2000" dirty="0" smtClean="0"/>
              <a:t>Doktori témavezetés, opponálás, bizottsági tevékenység</a:t>
            </a:r>
          </a:p>
          <a:p>
            <a:endParaRPr lang="hu-HU" sz="2000" dirty="0"/>
          </a:p>
          <a:p>
            <a:r>
              <a:rPr lang="hu-HU" sz="2000" dirty="0" err="1" smtClean="0"/>
              <a:t>Etnomuzikológia</a:t>
            </a:r>
            <a:r>
              <a:rPr lang="hu-HU" sz="2000" dirty="0" smtClean="0"/>
              <a:t> MA </a:t>
            </a:r>
            <a:r>
              <a:rPr lang="hu-HU" sz="2000" dirty="0" err="1" smtClean="0"/>
              <a:t>főtárgy</a:t>
            </a:r>
            <a:r>
              <a:rPr lang="hu-HU" sz="2000" dirty="0" smtClean="0"/>
              <a:t> oktatás</a:t>
            </a:r>
          </a:p>
          <a:p>
            <a:endParaRPr lang="hu-HU" sz="2000" dirty="0"/>
          </a:p>
          <a:p>
            <a:r>
              <a:rPr lang="hu-HU" sz="2000" dirty="0" smtClean="0"/>
              <a:t>Tudományos konferenciák szervezése</a:t>
            </a:r>
          </a:p>
          <a:p>
            <a:endParaRPr lang="hu-HU" sz="2000" dirty="0"/>
          </a:p>
          <a:p>
            <a:r>
              <a:rPr lang="hu-HU" sz="2000" dirty="0" smtClean="0"/>
              <a:t>A Magyar Zenetudományi és Zenekritikai Társaság elnöke (2025-)</a:t>
            </a:r>
            <a:endParaRPr lang="hu-HU" sz="20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1959"/>
          <a:stretch/>
        </p:blipFill>
        <p:spPr>
          <a:xfrm>
            <a:off x="8416310" y="1246911"/>
            <a:ext cx="2510309" cy="5135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53975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2" cstate="screen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5900"/>
                    </a14:imgEffect>
                    <a14:imgEffect>
                      <a14:saturation sat="8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1068" y="3362108"/>
            <a:ext cx="3250120" cy="2436552"/>
          </a:xfrm>
          <a:prstGeom prst="rect">
            <a:avLst/>
          </a:prstGeom>
          <a:effectLst>
            <a:softEdge rad="25400"/>
          </a:effectLst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 cstate="screen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5900"/>
                    </a14:imgEffect>
                    <a14:imgEffect>
                      <a14:saturation sat="69000"/>
                    </a14:imgEffect>
                    <a14:imgEffect>
                      <a14:brightnessContrast bright="14000" contrast="-12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72901" y="4102768"/>
            <a:ext cx="3159549" cy="2369662"/>
          </a:xfrm>
          <a:prstGeom prst="rect">
            <a:avLst/>
          </a:prstGeom>
          <a:ln w="53975">
            <a:noFill/>
          </a:ln>
          <a:effectLst>
            <a:reflection endPos="0" dir="5400000" sy="-100000" algn="bl" rotWithShape="0"/>
            <a:softEdge rad="25400"/>
          </a:effectLst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colorTemperature colorTemp="7200"/>
                    </a14:imgEffect>
                    <a14:imgEffect>
                      <a14:saturation sat="89000"/>
                    </a14:imgEffect>
                    <a14:imgEffect>
                      <a14:brightnessContrast bright="7000" contrast="-1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94039" y="577927"/>
            <a:ext cx="4520487" cy="5220733"/>
          </a:xfrm>
          <a:prstGeom prst="rect">
            <a:avLst/>
          </a:prstGeom>
          <a:effectLst>
            <a:softEdge rad="25400"/>
          </a:effectLst>
        </p:spPr>
      </p:pic>
      <p:sp>
        <p:nvSpPr>
          <p:cNvPr id="7" name="Téglalap 6"/>
          <p:cNvSpPr/>
          <p:nvPr/>
        </p:nvSpPr>
        <p:spPr>
          <a:xfrm>
            <a:off x="251068" y="177618"/>
            <a:ext cx="5920595" cy="23698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hu-HU" sz="2800" b="1" dirty="0" smtClean="0"/>
              <a:t>Ismeretterjesztés és örökségátadás</a:t>
            </a:r>
          </a:p>
          <a:p>
            <a:endParaRPr lang="hu-HU" sz="2000" b="1" dirty="0"/>
          </a:p>
          <a:p>
            <a:r>
              <a:rPr lang="hu-HU" sz="2000" dirty="0" smtClean="0"/>
              <a:t>Archív források gondozása</a:t>
            </a:r>
          </a:p>
          <a:p>
            <a:endParaRPr lang="hu-HU" sz="2000" dirty="0"/>
          </a:p>
          <a:p>
            <a:r>
              <a:rPr lang="hu-HU" sz="2000" dirty="0" smtClean="0"/>
              <a:t>Ismeretterjesztő cikkek</a:t>
            </a:r>
          </a:p>
          <a:p>
            <a:endParaRPr lang="hu-HU" sz="2000" dirty="0"/>
          </a:p>
          <a:p>
            <a:r>
              <a:rPr lang="hu-HU" sz="2000" dirty="0" smtClean="0"/>
              <a:t>Közreműködés zenetörténeti kiállítások létrehozásában</a:t>
            </a:r>
            <a:endParaRPr lang="hu-HU" sz="2000" dirty="0"/>
          </a:p>
        </p:txBody>
      </p:sp>
    </p:spTree>
    <p:extLst>
      <p:ext uri="{BB962C8B-B14F-4D97-AF65-F5344CB8AC3E}">
        <p14:creationId xmlns:p14="http://schemas.microsoft.com/office/powerpoint/2010/main" val="1135863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zövegdoboz 1"/>
          <p:cNvSpPr txBox="1"/>
          <p:nvPr/>
        </p:nvSpPr>
        <p:spPr>
          <a:xfrm>
            <a:off x="6819070" y="4464568"/>
            <a:ext cx="349031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hu-HU" sz="2800" dirty="0" smtClean="0"/>
              <a:t>Köszönöm a figyelmet!</a:t>
            </a:r>
            <a:endParaRPr lang="hu-HU" sz="2800" dirty="0"/>
          </a:p>
        </p:txBody>
      </p:sp>
    </p:spTree>
    <p:extLst>
      <p:ext uri="{BB962C8B-B14F-4D97-AF65-F5344CB8AC3E}">
        <p14:creationId xmlns:p14="http://schemas.microsoft.com/office/powerpoint/2010/main" val="35518710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é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252</TotalTime>
  <Words>208</Words>
  <Application>Microsoft Office PowerPoint</Application>
  <PresentationFormat>Szélesvásznú</PresentationFormat>
  <Paragraphs>64</Paragraphs>
  <Slides>9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3</vt:i4>
      </vt:variant>
      <vt:variant>
        <vt:lpstr>Téma</vt:lpstr>
      </vt:variant>
      <vt:variant>
        <vt:i4>1</vt:i4>
      </vt:variant>
      <vt:variant>
        <vt:lpstr>Diacímek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Office-téma</vt:lpstr>
      <vt:lpstr>Riskó Kata  zenetörténész, népzenekutató (PhD)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Riskó Kata zenetörténész, népzenekutató (PhD)</dc:title>
  <dc:creator>Riskó Kata</dc:creator>
  <cp:lastModifiedBy>Riskó Kata</cp:lastModifiedBy>
  <cp:revision>30</cp:revision>
  <dcterms:created xsi:type="dcterms:W3CDTF">2026-04-13T17:03:46Z</dcterms:created>
  <dcterms:modified xsi:type="dcterms:W3CDTF">2026-04-13T21:22:10Z</dcterms:modified>
</cp:coreProperties>
</file>