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8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010" autoAdjust="0"/>
  </p:normalViewPr>
  <p:slideViewPr>
    <p:cSldViewPr snapToGrid="0">
      <p:cViewPr varScale="1">
        <p:scale>
          <a:sx n="88" d="100"/>
          <a:sy n="88" d="100"/>
        </p:scale>
        <p:origin x="-46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D45C80E4-F63C-184F-0598-53F0BD4314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xmlns="" id="{E0357C93-5CAA-752A-95F6-032807FFC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C8A5463C-C19D-FD13-B15F-1DC4B68A4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6C4AC-3573-4337-BC83-3BC2DC90E31D}" type="datetimeFigureOut">
              <a:rPr lang="hu-HU" smtClean="0"/>
              <a:pPr/>
              <a:t>2025. 02. 18.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039B448C-ADCB-3183-5BB1-EB2C0DFA7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F6BF9F0A-8B59-9182-2104-45A6E36C5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9B33-BF92-450D-8D3B-1BA58897F3A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174197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F56FDDE7-ABA8-BFFA-10F4-EB6C67BFA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F34D0E3E-2D1D-1089-8092-0D4355238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9807B330-D6D6-D598-98E1-2B8DF05A6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6C4AC-3573-4337-BC83-3BC2DC90E31D}" type="datetimeFigureOut">
              <a:rPr lang="hu-HU" smtClean="0"/>
              <a:pPr/>
              <a:t>2025. 02. 18.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CDA39197-8ACE-E459-A439-CDC16F253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FA917EE9-1D7B-1C85-73DB-A89B4B178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9B33-BF92-450D-8D3B-1BA58897F3A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309662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3EA3C8C9-46EF-F56B-6876-B5963119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EECFADD9-634F-8578-73B0-BFAD30837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834889EE-BEDC-3F75-41F9-7F1354FA7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6C4AC-3573-4337-BC83-3BC2DC90E31D}" type="datetimeFigureOut">
              <a:rPr lang="hu-HU" smtClean="0"/>
              <a:pPr/>
              <a:t>2025. 02. 18.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A0A65DCF-1BC5-11E4-3957-932D47CB2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7B649D9C-BC66-DA47-DE31-41DBB445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9B33-BF92-450D-8D3B-1BA58897F3A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248797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55FEF689-843F-4148-9F56-EAE10EDF9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296EC184-23C4-6CED-EADE-096309347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xmlns="" id="{F0F257E4-8B28-188B-8560-1689D288E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xmlns="" id="{971267F5-EF8E-1C69-8EA7-90BAF6077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6C4AC-3573-4337-BC83-3BC2DC90E31D}" type="datetimeFigureOut">
              <a:rPr lang="hu-HU" smtClean="0"/>
              <a:pPr/>
              <a:t>2025. 02. 18.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xmlns="" id="{65F3E148-60B1-BDF7-52C4-6C5DA4DB1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xmlns="" id="{2B3FB08E-4220-FCBF-7095-61C9214DB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9B33-BF92-450D-8D3B-1BA58897F3A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406429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F186276B-0092-E4FB-261C-B4B84C8F6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E0BD9634-95E9-D315-036D-78D7AA1CA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xmlns="" id="{06C5CB1F-2407-EDF7-C48E-7F18801C7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xmlns="" id="{BDAFDD38-067E-4FD1-2144-4E492780A3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xmlns="" id="{21A94499-FF50-4898-2ED5-36D08275A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xmlns="" id="{B2ABA75E-8129-B765-603D-184E8A750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6C4AC-3573-4337-BC83-3BC2DC90E31D}" type="datetimeFigureOut">
              <a:rPr lang="hu-HU" smtClean="0"/>
              <a:pPr/>
              <a:t>2025. 02. 18.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xmlns="" id="{4B58E9A6-4245-2851-0475-65DB33D9F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xmlns="" id="{D2564DEF-CF42-C337-22AC-830F0B186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9B33-BF92-450D-8D3B-1BA58897F3A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206689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F1EDB203-3ED0-7856-6DEB-E1D59A31D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xmlns="" id="{8E7DBC0C-1840-5330-872A-6EE50248F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6C4AC-3573-4337-BC83-3BC2DC90E31D}" type="datetimeFigureOut">
              <a:rPr lang="hu-HU" smtClean="0"/>
              <a:pPr/>
              <a:t>2025. 02. 18.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xmlns="" id="{39097943-EFD8-941B-9308-B9AAE6AE2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xmlns="" id="{36D78F3B-682E-D741-0525-4D754F5CD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9B33-BF92-450D-8D3B-1BA58897F3A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45617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xmlns="" id="{018AB247-42FF-45F2-97E4-253F282EB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6C4AC-3573-4337-BC83-3BC2DC90E31D}" type="datetimeFigureOut">
              <a:rPr lang="hu-HU" smtClean="0"/>
              <a:pPr/>
              <a:t>2025. 02. 18.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xmlns="" id="{16444130-5318-8E37-48E9-EFB019EC7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xmlns="" id="{0D460794-2ED3-C05F-E35A-77D40289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9B33-BF92-450D-8D3B-1BA58897F3A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12698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84A905CC-B16C-45C1-B40D-67826E168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4361E479-929D-40AA-59CA-7DF14E902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xmlns="" id="{E503F3C5-13BE-2DF6-8E93-EA6411906B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xmlns="" id="{584FC7DB-B065-1FE9-CE65-F1D4ED4EF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6C4AC-3573-4337-BC83-3BC2DC90E31D}" type="datetimeFigureOut">
              <a:rPr lang="hu-HU" smtClean="0"/>
              <a:pPr/>
              <a:t>2025. 02. 18.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xmlns="" id="{131378AF-9915-9842-DAA2-99DD8CAF6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xmlns="" id="{06999F2B-476C-AEAF-AE89-EC2CE7C04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9B33-BF92-450D-8D3B-1BA58897F3A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2824147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C512E6A8-FC1C-DBD3-23EA-AADCC4803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xmlns="" id="{C8082631-77CE-5CBA-7B62-13E359858D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xmlns="" id="{57F632F3-9717-38D7-3892-04FFEAE51C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xmlns="" id="{0F31C16A-5737-8B00-0B1C-9D4058039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6C4AC-3573-4337-BC83-3BC2DC90E31D}" type="datetimeFigureOut">
              <a:rPr lang="hu-HU" smtClean="0"/>
              <a:pPr/>
              <a:t>2025. 02. 18.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xmlns="" id="{525FD52A-DF5A-793D-DCA0-53F66D6C0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xmlns="" id="{4E9B0818-D8AD-AA7F-1C87-92FCF0263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9B33-BF92-450D-8D3B-1BA58897F3A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544676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4CA44CEC-7033-6417-F463-3E313C240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xmlns="" id="{5C545D0A-9AEC-ECB5-385C-B5A5034548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6B2AF6E6-8F1C-5CAB-97A8-FC04E6FF9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6C4AC-3573-4337-BC83-3BC2DC90E31D}" type="datetimeFigureOut">
              <a:rPr lang="hu-HU" smtClean="0"/>
              <a:pPr/>
              <a:t>2025. 02. 18.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A7CAAAB6-361A-FB6F-BBA7-B633FFDC0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E2BD53ED-AAFB-D040-AADF-341C34D84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9B33-BF92-450D-8D3B-1BA58897F3A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197494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xmlns="" id="{DF91F0AC-F11C-8470-3F99-E7ED94422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xmlns="" id="{E54AF7C9-7FD6-6E1E-1C5D-B4478C2472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C2541604-4521-79DC-0F52-2D719E1B8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6C4AC-3573-4337-BC83-3BC2DC90E31D}" type="datetimeFigureOut">
              <a:rPr lang="hu-HU" smtClean="0"/>
              <a:pPr/>
              <a:t>2025. 02. 18.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705468D1-056C-A536-B31A-2362BB59F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191B4AB2-83E1-43BC-17A2-09D79BED5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59B33-BF92-450D-8D3B-1BA58897F3A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112432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xmlns="" id="{155F25C1-748F-2827-EAD4-823BEC0BC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xmlns="" id="{ECC4B5E3-89B1-635F-251F-B499CF3C1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xmlns="" id="{E487DE2A-AA03-78FA-A49A-354D547BEF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6C4AC-3573-4337-BC83-3BC2DC90E31D}" type="datetimeFigureOut">
              <a:rPr lang="hu-HU" smtClean="0"/>
              <a:pPr/>
              <a:t>2025. 02. 18.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xmlns="" id="{37CE37C1-D462-64BD-7C54-9122105811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xmlns="" id="{E75F24AC-2B17-C243-D4CD-E4CA5982B3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59B33-BF92-450D-8D3B-1BA58897F3A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xmlns="" val="302031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youtube.com/watch?v=pPoVv7QZDdQ&amp;t=17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youtube.com/watch?v=KplvfEJtMyI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oggdg3yw08&amp;t=1s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youtube.com/watch?v=Ba4buhgGcT4&amp;t=5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youtube.com/watch?v=dEXZEHnVhN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UqRrV-jF_u8&amp;t=44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youtube.com/watch?v=_XPC9ZwzxpQ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ssuu.com/folkmagazin/docs/mag17_6/28" TargetMode="External"/><Relationship Id="rId2" Type="http://schemas.openxmlformats.org/officeDocument/2006/relationships/hyperlink" Target="https://issuu.com/folkmagazin/docs/mag12_1/1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ZOLYEZ54Q2c" TargetMode="External"/><Relationship Id="rId3" Type="http://schemas.openxmlformats.org/officeDocument/2006/relationships/hyperlink" Target="https://www.youtube.com/watch?v=ZQwTuPdWp8c" TargetMode="External"/><Relationship Id="rId7" Type="http://schemas.openxmlformats.org/officeDocument/2006/relationships/hyperlink" Target="https://www.youtube.com/watch?v=pJ0XL_j-GBk" TargetMode="External"/><Relationship Id="rId2" Type="http://schemas.openxmlformats.org/officeDocument/2006/relationships/hyperlink" Target="https://www.youtube.com/watch?v=NMuNP0LDDvw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81__1oW-RV4" TargetMode="External"/><Relationship Id="rId5" Type="http://schemas.openxmlformats.org/officeDocument/2006/relationships/hyperlink" Target="https://www.youtube.com/watch?v=nO30RBh0eBA" TargetMode="External"/><Relationship Id="rId4" Type="http://schemas.openxmlformats.org/officeDocument/2006/relationships/hyperlink" Target="https://www.youtube.com/watch?v=dVnN7ma6b_Q" TargetMode="External"/><Relationship Id="rId9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693C9BAF-5202-9229-08E7-941346B64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43813"/>
            <a:ext cx="12191999" cy="2621901"/>
          </a:xfrm>
        </p:spPr>
        <p:txBody>
          <a:bodyPr/>
          <a:lstStyle/>
          <a:p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Gyűjtés- feldolgozás- színpadra állítás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xmlns="" id="{5E36BDB8-BD89-F99D-78F8-74FE7AFD80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26767"/>
            <a:ext cx="9144000" cy="1068355"/>
          </a:xfrm>
        </p:spPr>
        <p:txBody>
          <a:bodyPr>
            <a:noAutofit/>
          </a:bodyPr>
          <a:lstStyle/>
          <a:p>
            <a:r>
              <a:rPr lang="hu-HU" sz="3200" dirty="0"/>
              <a:t>Pályázati portfólió</a:t>
            </a:r>
          </a:p>
          <a:p>
            <a:r>
              <a:rPr lang="hu-HU" sz="3200" dirty="0"/>
              <a:t>Farkas Tamás</a:t>
            </a:r>
          </a:p>
        </p:txBody>
      </p:sp>
    </p:spTree>
    <p:extLst>
      <p:ext uri="{BB962C8B-B14F-4D97-AF65-F5344CB8AC3E}">
        <p14:creationId xmlns:p14="http://schemas.microsoft.com/office/powerpoint/2010/main" xmlns="" val="2762964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932F508-23E8-9FF1-2098-F842993E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Néptáncos előadó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75266AB3-B28D-80CA-F5FB-BD6A2D4CE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8699"/>
            <a:ext cx="6939116" cy="432849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u-HU" i="1" dirty="0"/>
              <a:t>Hétpróbás Táncegyüttes- </a:t>
            </a:r>
            <a:r>
              <a:rPr lang="hu-HU" sz="2400" dirty="0"/>
              <a:t>Békéscsaba, 1992</a:t>
            </a:r>
          </a:p>
          <a:p>
            <a:pPr>
              <a:lnSpc>
                <a:spcPct val="100000"/>
              </a:lnSpc>
            </a:pPr>
            <a:r>
              <a:rPr lang="hu-HU" i="1" dirty="0" err="1"/>
              <a:t>Kistabán</a:t>
            </a:r>
            <a:r>
              <a:rPr lang="hu-HU" i="1" dirty="0"/>
              <a:t>, majd Tabán Táncegyüttes-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hu-HU" dirty="0"/>
              <a:t>   </a:t>
            </a:r>
            <a:r>
              <a:rPr lang="hu-HU" sz="2400" dirty="0"/>
              <a:t>Békéscsaba, 1993-</a:t>
            </a:r>
          </a:p>
          <a:p>
            <a:pPr>
              <a:lnSpc>
                <a:spcPct val="150000"/>
              </a:lnSpc>
            </a:pPr>
            <a:r>
              <a:rPr lang="hu-HU" i="1" dirty="0"/>
              <a:t>Jászság Népi Együttes- </a:t>
            </a:r>
            <a:r>
              <a:rPr lang="hu-HU" sz="2400" dirty="0"/>
              <a:t>Jászberény, 2005- 2009</a:t>
            </a:r>
          </a:p>
          <a:p>
            <a:pPr>
              <a:lnSpc>
                <a:spcPct val="150000"/>
              </a:lnSpc>
            </a:pPr>
            <a:r>
              <a:rPr lang="hu-HU" i="1" dirty="0"/>
              <a:t>Fitos Dezső Társulat- </a:t>
            </a:r>
            <a:r>
              <a:rPr lang="hu-HU" sz="2400" dirty="0"/>
              <a:t>Budapest, 2012- 2016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ACF8BF04-0086-130C-8BAE-00CFF8DE08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1275" y="1138335"/>
            <a:ext cx="3816832" cy="528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5377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42B51D2F-1DE3-593E-D87F-788EC77C3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Tanulmányok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73BD32F5-B584-49DB-5E12-99B744C5D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i="1" dirty="0"/>
              <a:t>Magyar Táncművészeti Főiskola</a:t>
            </a:r>
          </a:p>
          <a:p>
            <a:pPr marL="0" indent="0">
              <a:buNone/>
            </a:pPr>
            <a:r>
              <a:rPr lang="hu-HU" dirty="0"/>
              <a:t>        </a:t>
            </a:r>
            <a:r>
              <a:rPr lang="hu-HU" sz="2600" dirty="0"/>
              <a:t>- tánc pedagógus- BA (néptánc szakirány )-Budapest, 2003- 2007</a:t>
            </a:r>
          </a:p>
          <a:p>
            <a:pPr>
              <a:lnSpc>
                <a:spcPct val="120000"/>
              </a:lnSpc>
            </a:pPr>
            <a:r>
              <a:rPr lang="hu-HU" i="1" dirty="0"/>
              <a:t>Magyar Táncművészeti Egyetem</a:t>
            </a:r>
          </a:p>
          <a:p>
            <a:pPr marL="0" indent="0">
              <a:buNone/>
            </a:pPr>
            <a:r>
              <a:rPr lang="hu-HU" dirty="0"/>
              <a:t>        - </a:t>
            </a:r>
            <a:r>
              <a:rPr lang="hu-HU" sz="2600" dirty="0"/>
              <a:t>tánc pedagógus- MA (néptánc szakirány )-Budapest, 2014- 2015</a:t>
            </a:r>
          </a:p>
          <a:p>
            <a:pPr>
              <a:lnSpc>
                <a:spcPct val="120000"/>
              </a:lnSpc>
            </a:pPr>
            <a:r>
              <a:rPr lang="hu-HU" i="1" dirty="0"/>
              <a:t>Kodolányi János Főiskola</a:t>
            </a:r>
          </a:p>
          <a:p>
            <a:pPr marL="0" indent="0">
              <a:buNone/>
            </a:pPr>
            <a:r>
              <a:rPr lang="hu-HU" dirty="0"/>
              <a:t>        - </a:t>
            </a:r>
            <a:r>
              <a:rPr lang="hu-HU" sz="2600" dirty="0"/>
              <a:t>mentortanár- Orosháza, 2016- 2017</a:t>
            </a:r>
          </a:p>
          <a:p>
            <a:pPr>
              <a:lnSpc>
                <a:spcPct val="120000"/>
              </a:lnSpc>
            </a:pPr>
            <a:r>
              <a:rPr lang="hu-HU" i="1" dirty="0"/>
              <a:t>Kodolányi János Főiskola</a:t>
            </a:r>
          </a:p>
          <a:p>
            <a:pPr marL="0" indent="0">
              <a:buNone/>
            </a:pPr>
            <a:r>
              <a:rPr lang="hu-HU" dirty="0"/>
              <a:t>        - </a:t>
            </a:r>
            <a:r>
              <a:rPr lang="hu-HU" sz="2600" dirty="0"/>
              <a:t>közoktatás vezető- Orosháza, 2018- 2019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14616948-CBD5-BD4B-2685-C9A3E650BC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63528" y="3932807"/>
            <a:ext cx="2508380" cy="253300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xmlns="" val="4118208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2DF5A8C1-273E-9A59-BFF5-C87EDD005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Táncos elismerések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A42EF2CF-865B-B1D8-0110-4A4DAEB41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1927" y="2029180"/>
            <a:ext cx="7910804" cy="409623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u-HU" i="1" dirty="0"/>
              <a:t>„</a:t>
            </a:r>
            <a:r>
              <a:rPr lang="hu-HU" i="1" dirty="0" err="1"/>
              <a:t>Sirítő</a:t>
            </a:r>
            <a:r>
              <a:rPr lang="hu-HU" i="1" dirty="0"/>
              <a:t> díj”- </a:t>
            </a:r>
            <a:r>
              <a:rPr lang="hu-HU" dirty="0"/>
              <a:t>I. helyezés - </a:t>
            </a:r>
            <a:r>
              <a:rPr lang="hu-HU" sz="2400" dirty="0"/>
              <a:t>Százhalombatta, 2008- 2009</a:t>
            </a:r>
            <a:r>
              <a:rPr lang="hu-HU" dirty="0"/>
              <a:t> </a:t>
            </a:r>
          </a:p>
          <a:p>
            <a:pPr>
              <a:lnSpc>
                <a:spcPct val="150000"/>
              </a:lnSpc>
            </a:pPr>
            <a:r>
              <a:rPr lang="hu-HU" i="1" dirty="0"/>
              <a:t>„2010. év Legényes Táncosa”- </a:t>
            </a:r>
            <a:r>
              <a:rPr lang="hu-HU" sz="2400" dirty="0"/>
              <a:t>Budapest, 2010. </a:t>
            </a:r>
          </a:p>
          <a:p>
            <a:pPr>
              <a:lnSpc>
                <a:spcPct val="150000"/>
              </a:lnSpc>
            </a:pPr>
            <a:r>
              <a:rPr lang="hu-HU" i="1" dirty="0"/>
              <a:t>„Örökös Aranysarkantyús Táncos”- </a:t>
            </a:r>
            <a:r>
              <a:rPr lang="hu-HU" sz="2400" dirty="0"/>
              <a:t>Békéscsaba, 2011. </a:t>
            </a:r>
          </a:p>
          <a:p>
            <a:pPr>
              <a:lnSpc>
                <a:spcPct val="100000"/>
              </a:lnSpc>
            </a:pPr>
            <a:r>
              <a:rPr lang="hu-HU" i="1" dirty="0" err="1"/>
              <a:t>Pressburger</a:t>
            </a:r>
            <a:r>
              <a:rPr lang="hu-HU" i="1" dirty="0"/>
              <a:t> Nemzetközi Verbunkverseny </a:t>
            </a:r>
            <a:r>
              <a:rPr lang="hu-HU" dirty="0"/>
              <a:t>– </a:t>
            </a:r>
            <a:br>
              <a:rPr lang="hu-HU" dirty="0"/>
            </a:br>
            <a:r>
              <a:rPr lang="hu-HU" dirty="0"/>
              <a:t>I. helyezés - </a:t>
            </a:r>
            <a:r>
              <a:rPr lang="hu-HU" sz="2400" dirty="0"/>
              <a:t>Pozsony, 2011.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48B14000-552D-042C-D8A5-3E501D157E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7241" y="1690688"/>
            <a:ext cx="3517640" cy="477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2934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3AF8997E-06AE-3942-C824-B7A454F8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7473"/>
            <a:ext cx="10515600" cy="1325563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Tánckutatói díjak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E9DD3AF3-9986-22F1-33A9-F346F4DCF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446" y="2600733"/>
            <a:ext cx="6256476" cy="165653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hu-HU" i="1" dirty="0"/>
              <a:t>Népművészet Ifjú Mestere-</a:t>
            </a:r>
            <a:r>
              <a:rPr lang="hu-HU" dirty="0"/>
              <a:t> 2010</a:t>
            </a:r>
          </a:p>
          <a:p>
            <a:pPr>
              <a:lnSpc>
                <a:spcPct val="150000"/>
              </a:lnSpc>
            </a:pPr>
            <a:r>
              <a:rPr lang="hu-HU" i="1" dirty="0"/>
              <a:t>Fülöp Viktor tánckutatói ösztöndíj- </a:t>
            </a:r>
            <a:r>
              <a:rPr lang="hu-HU" dirty="0"/>
              <a:t>2017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xmlns="" id="{15B13D68-B0A6-4EFF-CEE1-D82E00EF39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41" t="139" r="13284" b="5826"/>
          <a:stretch/>
        </p:blipFill>
        <p:spPr>
          <a:xfrm>
            <a:off x="6979298" y="1690687"/>
            <a:ext cx="4926563" cy="464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5521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073A155A-0CE1-21BD-8DAC-B9B447C28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7923" y="261259"/>
            <a:ext cx="7756153" cy="1138333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Koreográfusi elismerések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D04B3013-53AA-C454-F835-DED4A76A0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553" y="1779104"/>
            <a:ext cx="8134438" cy="4817637"/>
          </a:xfrm>
        </p:spPr>
        <p:txBody>
          <a:bodyPr>
            <a:normAutofit fontScale="92500" lnSpcReduction="10000"/>
          </a:bodyPr>
          <a:lstStyle/>
          <a:p>
            <a:r>
              <a:rPr lang="hu-HU" sz="2600" i="1" dirty="0"/>
              <a:t>Koreográfiai nívódíj </a:t>
            </a:r>
            <a:r>
              <a:rPr lang="hu-HU" sz="2600" dirty="0"/>
              <a:t>II. fokozat- 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/>
              <a:t>	</a:t>
            </a:r>
            <a:r>
              <a:rPr lang="hu-HU" sz="2200" dirty="0"/>
              <a:t>Zalai Kamaratánc Fesztivál, Zalaegerszeg, 2010</a:t>
            </a:r>
          </a:p>
          <a:p>
            <a:pPr marL="0" indent="0">
              <a:buNone/>
            </a:pPr>
            <a:endParaRPr lang="hu-HU" sz="2200" dirty="0"/>
          </a:p>
          <a:p>
            <a:pPr>
              <a:lnSpc>
                <a:spcPct val="110000"/>
              </a:lnSpc>
            </a:pPr>
            <a:r>
              <a:rPr lang="hu-HU" sz="2600" i="1" dirty="0"/>
              <a:t>Koreográfiai nívódíj </a:t>
            </a:r>
            <a:r>
              <a:rPr lang="hu-HU" sz="2600" dirty="0"/>
              <a:t>I. fokozat-  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/>
              <a:t>	</a:t>
            </a:r>
            <a:r>
              <a:rPr lang="hu-HU" sz="2200" dirty="0"/>
              <a:t>Zalai Kamaratánc Fesztivál, Zalaegerszeg, 2014 </a:t>
            </a:r>
          </a:p>
          <a:p>
            <a:pPr marL="0" indent="0">
              <a:lnSpc>
                <a:spcPct val="110000"/>
              </a:lnSpc>
              <a:buNone/>
            </a:pPr>
            <a:endParaRPr lang="hu-HU" sz="2200" dirty="0"/>
          </a:p>
          <a:p>
            <a:r>
              <a:rPr lang="hu-HU" sz="2600" i="1" dirty="0"/>
              <a:t>„Örökség Nívódíjas Gyermektánc Koreográfus”- </a:t>
            </a: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/>
              <a:t>	</a:t>
            </a:r>
            <a:r>
              <a:rPr lang="hu-HU" sz="2200" dirty="0"/>
              <a:t>Budapest, 2015- 2017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 algn="ctr">
              <a:buNone/>
            </a:pPr>
            <a:endParaRPr lang="hu-HU" dirty="0"/>
          </a:p>
          <a:p>
            <a:pPr algn="ctr">
              <a:buFont typeface="Wingdings" panose="05000000000000000000" pitchFamily="2" charset="2"/>
              <a:buChar char="v"/>
            </a:pPr>
            <a:r>
              <a:rPr lang="hu-HU" sz="2400" dirty="0"/>
              <a:t> </a:t>
            </a:r>
            <a:r>
              <a:rPr lang="hu-HU" sz="2400" dirty="0">
                <a:hlinkClick r:id="rId2"/>
              </a:rPr>
              <a:t>https://www.youtube.com/watch?v=pPoVv7QZDdQ&amp;t=17s</a:t>
            </a:r>
            <a:r>
              <a:rPr lang="hu-HU" sz="2400" dirty="0"/>
              <a:t> </a:t>
            </a:r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xmlns="" id="{EEB45138-5421-BFB1-EE26-16DE6958CF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70798" y="1779104"/>
            <a:ext cx="5426649" cy="364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5815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1025D231-681A-49EF-FD32-D5A7432EF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207" y="616415"/>
            <a:ext cx="10804849" cy="1805772"/>
          </a:xfrm>
        </p:spPr>
        <p:txBody>
          <a:bodyPr>
            <a:normAutofit/>
          </a:bodyPr>
          <a:lstStyle/>
          <a:p>
            <a:r>
              <a:rPr lang="hu-HU" sz="2400" i="1" dirty="0"/>
              <a:t>„Koreográfiai nívódíj” </a:t>
            </a:r>
            <a:r>
              <a:rPr lang="hu-HU" sz="2400" dirty="0"/>
              <a:t>I. fokozat - </a:t>
            </a:r>
            <a:r>
              <a:rPr lang="hu-HU" sz="2200" dirty="0"/>
              <a:t>Zalai Kamaratánc Fesztivál, Zalaegerszeg, 2018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2000" dirty="0"/>
              <a:t> </a:t>
            </a:r>
            <a:r>
              <a:rPr lang="hu-HU" sz="2000" dirty="0">
                <a:hlinkClick r:id="rId2"/>
              </a:rPr>
              <a:t>https://www.youtube.com/watch?v=KplvfEJtMyI</a:t>
            </a:r>
            <a:endParaRPr lang="hu-HU" sz="2400" dirty="0"/>
          </a:p>
          <a:p>
            <a:pPr>
              <a:lnSpc>
                <a:spcPct val="150000"/>
              </a:lnSpc>
            </a:pPr>
            <a:r>
              <a:rPr lang="hu-HU" sz="2400" i="1" dirty="0"/>
              <a:t>„Az év művészeti vezetője”- </a:t>
            </a:r>
            <a:r>
              <a:rPr lang="hu-HU" sz="2200" dirty="0"/>
              <a:t>Budapest, 2020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AF15E811-E5CE-F12D-D856-04FD8B8DEA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2324" y="2081149"/>
            <a:ext cx="6596197" cy="4601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5306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6C372B4B-2B64-8F5D-3EE2-3EF5742FC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493" y="262551"/>
            <a:ext cx="10931013" cy="2236206"/>
          </a:xfrm>
        </p:spPr>
        <p:txBody>
          <a:bodyPr>
            <a:normAutofit fontScale="25000" lnSpcReduction="20000"/>
          </a:bodyPr>
          <a:lstStyle/>
          <a:p>
            <a:r>
              <a:rPr lang="hu-HU" sz="8800" dirty="0"/>
              <a:t>„</a:t>
            </a:r>
            <a:r>
              <a:rPr lang="hu-HU" sz="8800" i="1" dirty="0"/>
              <a:t>Legjobb koreográfia</a:t>
            </a:r>
            <a:r>
              <a:rPr lang="hu-HU" sz="8800" dirty="0"/>
              <a:t>”- </a:t>
            </a:r>
            <a:r>
              <a:rPr lang="hu-HU" sz="8800" dirty="0" err="1"/>
              <a:t>Atelier</a:t>
            </a:r>
            <a:r>
              <a:rPr lang="hu-HU" sz="8800" dirty="0"/>
              <a:t> Nemzetközi Színházi Fesztivál- Nagybánya, 2022</a:t>
            </a:r>
          </a:p>
          <a:p>
            <a:pPr>
              <a:lnSpc>
                <a:spcPct val="150000"/>
              </a:lnSpc>
            </a:pPr>
            <a:r>
              <a:rPr lang="hu-HU" sz="8800" dirty="0"/>
              <a:t>„</a:t>
            </a:r>
            <a:r>
              <a:rPr lang="hu-HU" sz="8800" i="1" dirty="0"/>
              <a:t>Legjobb koreográfia</a:t>
            </a:r>
            <a:r>
              <a:rPr lang="hu-HU" sz="8800" dirty="0"/>
              <a:t>”- III. New </a:t>
            </a:r>
            <a:r>
              <a:rPr lang="hu-HU" sz="8800" dirty="0" err="1"/>
              <a:t>Wave</a:t>
            </a:r>
            <a:r>
              <a:rPr lang="hu-HU" sz="8800" dirty="0"/>
              <a:t> </a:t>
            </a:r>
            <a:r>
              <a:rPr lang="hu-HU" sz="8800" dirty="0" err="1"/>
              <a:t>Theatre</a:t>
            </a:r>
            <a:r>
              <a:rPr lang="hu-HU" sz="8800" dirty="0"/>
              <a:t> Nemzetközi Színházi Fesztivál- Resicabánya, </a:t>
            </a:r>
            <a:r>
              <a:rPr lang="hu-HU" sz="8800" dirty="0" smtClean="0"/>
              <a:t>2023</a:t>
            </a:r>
          </a:p>
          <a:p>
            <a:pPr>
              <a:lnSpc>
                <a:spcPct val="150000"/>
              </a:lnSpc>
            </a:pPr>
            <a:r>
              <a:rPr lang="hu-HU" sz="8800" dirty="0" smtClean="0"/>
              <a:t>„</a:t>
            </a:r>
            <a:r>
              <a:rPr lang="hu-HU" sz="8800" i="1" dirty="0" smtClean="0"/>
              <a:t>Legjobb koreográfia</a:t>
            </a:r>
            <a:r>
              <a:rPr lang="hu-HU" sz="8800" dirty="0" smtClean="0"/>
              <a:t>”- </a:t>
            </a:r>
            <a:r>
              <a:rPr lang="hu-HU" sz="8800" dirty="0" smtClean="0"/>
              <a:t>IV. </a:t>
            </a:r>
            <a:r>
              <a:rPr lang="hu-HU" sz="8800" dirty="0" smtClean="0"/>
              <a:t>New </a:t>
            </a:r>
            <a:r>
              <a:rPr lang="hu-HU" sz="8800" dirty="0" err="1" smtClean="0"/>
              <a:t>Wave</a:t>
            </a:r>
            <a:r>
              <a:rPr lang="hu-HU" sz="8800" dirty="0" smtClean="0"/>
              <a:t> </a:t>
            </a:r>
            <a:r>
              <a:rPr lang="hu-HU" sz="8800" dirty="0" err="1" smtClean="0"/>
              <a:t>Theatre</a:t>
            </a:r>
            <a:r>
              <a:rPr lang="hu-HU" sz="8800" dirty="0" smtClean="0"/>
              <a:t> Nemzetközi Színházi Fesztivál- Resicabánya, </a:t>
            </a:r>
            <a:r>
              <a:rPr lang="hu-HU" sz="8800" dirty="0" smtClean="0"/>
              <a:t>2024</a:t>
            </a:r>
          </a:p>
          <a:p>
            <a:pPr>
              <a:lnSpc>
                <a:spcPct val="150000"/>
              </a:lnSpc>
            </a:pPr>
            <a:endParaRPr lang="hu-HU" sz="6000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xmlns="" id="{AA2F025F-84B8-8623-5AE1-A7475E17F1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322"/>
          <a:stretch/>
        </p:blipFill>
        <p:spPr>
          <a:xfrm>
            <a:off x="3113033" y="2363102"/>
            <a:ext cx="6078282" cy="3558206"/>
          </a:xfrm>
          <a:prstGeom prst="rect">
            <a:avLst/>
          </a:prstGeom>
        </p:spPr>
      </p:pic>
      <p:sp>
        <p:nvSpPr>
          <p:cNvPr id="4" name="Téglalap 3"/>
          <p:cNvSpPr/>
          <p:nvPr/>
        </p:nvSpPr>
        <p:spPr>
          <a:xfrm>
            <a:off x="2708694" y="6070308"/>
            <a:ext cx="7082287" cy="547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hu-HU" sz="2200" dirty="0" smtClean="0"/>
              <a:t> </a:t>
            </a:r>
            <a:r>
              <a:rPr lang="hu-HU" sz="2200" dirty="0" smtClean="0">
                <a:hlinkClick r:id="rId3"/>
              </a:rPr>
              <a:t>https://www.youtube.com/watch?v=6oggdg3yw08&amp;t=1s</a:t>
            </a:r>
            <a:r>
              <a:rPr lang="hu-HU" sz="22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69997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E483BE09-B4C4-3413-E985-AC383F47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3590" y="231560"/>
            <a:ext cx="5744817" cy="894748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Műsoraim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7AFE26C8-2E40-179C-B963-4CE4277B7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018" y="1175657"/>
            <a:ext cx="10398761" cy="5458408"/>
          </a:xfrm>
        </p:spPr>
        <p:txBody>
          <a:bodyPr>
            <a:normAutofit fontScale="85000" lnSpcReduction="20000"/>
          </a:bodyPr>
          <a:lstStyle/>
          <a:p>
            <a:r>
              <a:rPr lang="hu-HU" sz="3300" i="1" dirty="0"/>
              <a:t>„13”- </a:t>
            </a:r>
            <a:r>
              <a:rPr lang="hu-HU" sz="2900" dirty="0"/>
              <a:t>táncjáték</a:t>
            </a:r>
            <a:r>
              <a:rPr lang="hu-HU" dirty="0"/>
              <a:t>, </a:t>
            </a:r>
            <a:r>
              <a:rPr lang="hu-HU" sz="2400" dirty="0"/>
              <a:t>Aradi Kamaraszínház/ Tabán Táncegyüttes- Arad/ Békéscsaba, 2014</a:t>
            </a:r>
          </a:p>
          <a:p>
            <a:pPr marL="0" indent="0">
              <a:buNone/>
            </a:pPr>
            <a:endParaRPr lang="hu-HU" dirty="0"/>
          </a:p>
          <a:p>
            <a:pPr>
              <a:buFont typeface="Wingdings" panose="05000000000000000000" pitchFamily="2" charset="2"/>
              <a:buChar char="v"/>
            </a:pPr>
            <a:endParaRPr lang="hu-HU" dirty="0"/>
          </a:p>
          <a:p>
            <a:pPr marL="0" indent="0">
              <a:buNone/>
            </a:pPr>
            <a:r>
              <a:rPr lang="hu-HU" dirty="0"/>
              <a:t> </a:t>
            </a:r>
          </a:p>
          <a:p>
            <a:pPr marL="0" indent="0">
              <a:buNone/>
            </a:pPr>
            <a:endParaRPr lang="hu-HU" dirty="0">
              <a:hlinkClick r:id="rId2"/>
            </a:endParaRPr>
          </a:p>
          <a:p>
            <a:pPr marL="0" indent="0">
              <a:buNone/>
            </a:pPr>
            <a:endParaRPr lang="hu-HU" dirty="0">
              <a:hlinkClick r:id="rId2"/>
            </a:endParaRPr>
          </a:p>
          <a:p>
            <a:pPr marL="0" indent="0">
              <a:buNone/>
            </a:pPr>
            <a:endParaRPr lang="hu-HU" dirty="0">
              <a:hlinkClick r:id="rId2"/>
            </a:endParaRPr>
          </a:p>
          <a:p>
            <a:pPr marL="0" indent="0">
              <a:buNone/>
            </a:pPr>
            <a:endParaRPr lang="hu-HU" dirty="0">
              <a:hlinkClick r:id="rId2"/>
            </a:endParaRPr>
          </a:p>
          <a:p>
            <a:pPr marL="0" indent="0">
              <a:buNone/>
            </a:pPr>
            <a:endParaRPr lang="hu-HU" dirty="0">
              <a:hlinkClick r:id="rId2"/>
            </a:endParaRPr>
          </a:p>
          <a:p>
            <a:pPr marL="0" indent="0">
              <a:buNone/>
            </a:pPr>
            <a:endParaRPr lang="hu-HU" dirty="0">
              <a:hlinkClick r:id="rId2"/>
            </a:endParaRPr>
          </a:p>
          <a:p>
            <a:pPr marL="0" indent="0">
              <a:buNone/>
            </a:pPr>
            <a:endParaRPr lang="hu-HU" dirty="0">
              <a:hlinkClick r:id="rId2"/>
            </a:endParaRPr>
          </a:p>
          <a:p>
            <a:pPr marL="0" indent="0">
              <a:buNone/>
            </a:pPr>
            <a:endParaRPr lang="hu-HU" dirty="0">
              <a:hlinkClick r:id="rId2"/>
            </a:endParaRPr>
          </a:p>
          <a:p>
            <a:pPr marL="0" indent="0">
              <a:buNone/>
            </a:pPr>
            <a:endParaRPr lang="hu-HU" dirty="0">
              <a:hlinkClick r:id="rId2"/>
            </a:endParaRPr>
          </a:p>
          <a:p>
            <a:pPr algn="ctr">
              <a:buFont typeface="Wingdings" panose="05000000000000000000" pitchFamily="2" charset="2"/>
              <a:buChar char="v"/>
            </a:pPr>
            <a:r>
              <a:rPr lang="hu-HU" dirty="0">
                <a:hlinkClick r:id="rId2"/>
              </a:rPr>
              <a:t> https://www.</a:t>
            </a:r>
            <a:r>
              <a:rPr lang="hu-HU" sz="2600" dirty="0">
                <a:hlinkClick r:id="rId2"/>
              </a:rPr>
              <a:t>youtube</a:t>
            </a:r>
            <a:r>
              <a:rPr lang="hu-HU" dirty="0">
                <a:hlinkClick r:id="rId2"/>
              </a:rPr>
              <a:t>.com/watch?v=Ba4buhgGcT4&amp;t=5s</a:t>
            </a:r>
            <a:r>
              <a:rPr lang="hu-HU" dirty="0"/>
              <a:t> 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53AA20D8-F6D8-AD75-59BA-7FF383228D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93167" y="1690688"/>
            <a:ext cx="8005665" cy="433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9354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069228CD-B047-0F71-AAB4-B92DADC60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395"/>
            <a:ext cx="12192000" cy="1597382"/>
          </a:xfrm>
        </p:spPr>
        <p:txBody>
          <a:bodyPr/>
          <a:lstStyle/>
          <a:p>
            <a:pPr algn="ctr"/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C197E52C-2B91-6374-E2DE-28CCBA7F2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457200"/>
            <a:ext cx="10515600" cy="6350405"/>
          </a:xfrm>
        </p:spPr>
        <p:txBody>
          <a:bodyPr>
            <a:normAutofit/>
          </a:bodyPr>
          <a:lstStyle/>
          <a:p>
            <a:r>
              <a:rPr lang="hu-HU" dirty="0"/>
              <a:t>„</a:t>
            </a:r>
            <a:r>
              <a:rPr lang="hu-HU" i="1" dirty="0"/>
              <a:t>Fehér Foltok</a:t>
            </a:r>
            <a:r>
              <a:rPr lang="hu-HU" dirty="0"/>
              <a:t>”</a:t>
            </a:r>
            <a:r>
              <a:rPr lang="hu-HU" sz="2200" dirty="0"/>
              <a:t>- táncszínházi előadás, Bekecs Néptáncszínház- </a:t>
            </a:r>
            <a:r>
              <a:rPr lang="hu-HU" sz="2200" dirty="0" err="1"/>
              <a:t>Nyárádszereda</a:t>
            </a:r>
            <a:r>
              <a:rPr lang="hu-HU" sz="2200" dirty="0"/>
              <a:t>- 2020</a:t>
            </a:r>
          </a:p>
          <a:p>
            <a:pPr>
              <a:lnSpc>
                <a:spcPct val="150000"/>
              </a:lnSpc>
            </a:pPr>
            <a:r>
              <a:rPr lang="hu-HU" dirty="0"/>
              <a:t>„</a:t>
            </a:r>
            <a:r>
              <a:rPr lang="hu-HU" i="1" dirty="0"/>
              <a:t>Reliktum</a:t>
            </a:r>
            <a:r>
              <a:rPr lang="hu-HU" dirty="0"/>
              <a:t>”- </a:t>
            </a:r>
            <a:r>
              <a:rPr lang="hu-HU" sz="2200" dirty="0"/>
              <a:t>folklórműsor, Bekecs Néptáncszínház- </a:t>
            </a:r>
            <a:r>
              <a:rPr lang="hu-HU" sz="2200" dirty="0" err="1"/>
              <a:t>Nyárádszereda</a:t>
            </a:r>
            <a:r>
              <a:rPr lang="hu-HU" sz="2200" dirty="0"/>
              <a:t>- 2021</a:t>
            </a:r>
          </a:p>
          <a:p>
            <a:pPr marL="0" indent="0">
              <a:buNone/>
            </a:pPr>
            <a:endParaRPr lang="hu-HU" sz="2400" dirty="0"/>
          </a:p>
          <a:p>
            <a:pPr>
              <a:buFont typeface="Wingdings" panose="05000000000000000000" pitchFamily="2" charset="2"/>
              <a:buChar char="v"/>
            </a:pPr>
            <a:endParaRPr lang="hu-HU" sz="2400" dirty="0"/>
          </a:p>
          <a:p>
            <a:pPr>
              <a:buFont typeface="Wingdings" panose="05000000000000000000" pitchFamily="2" charset="2"/>
              <a:buChar char="v"/>
            </a:pPr>
            <a:endParaRPr lang="hu-HU" sz="2400" dirty="0"/>
          </a:p>
          <a:p>
            <a:pPr>
              <a:buFont typeface="Wingdings" panose="05000000000000000000" pitchFamily="2" charset="2"/>
              <a:buChar char="v"/>
            </a:pPr>
            <a:endParaRPr lang="hu-HU" sz="2400" dirty="0"/>
          </a:p>
          <a:p>
            <a:pPr>
              <a:buFont typeface="Wingdings" panose="05000000000000000000" pitchFamily="2" charset="2"/>
              <a:buChar char="v"/>
            </a:pPr>
            <a:endParaRPr lang="hu-HU" sz="2400" dirty="0"/>
          </a:p>
          <a:p>
            <a:pPr>
              <a:buFont typeface="Wingdings" panose="05000000000000000000" pitchFamily="2" charset="2"/>
              <a:buChar char="v"/>
            </a:pPr>
            <a:endParaRPr lang="hu-HU" sz="2400" dirty="0"/>
          </a:p>
          <a:p>
            <a:pPr>
              <a:buFont typeface="Wingdings" panose="05000000000000000000" pitchFamily="2" charset="2"/>
              <a:buChar char="v"/>
            </a:pPr>
            <a:endParaRPr lang="hu-HU" sz="2400" dirty="0"/>
          </a:p>
          <a:p>
            <a:pPr>
              <a:buFont typeface="Wingdings" panose="05000000000000000000" pitchFamily="2" charset="2"/>
              <a:buChar char="v"/>
            </a:pPr>
            <a:endParaRPr lang="hu-HU" sz="2400" dirty="0"/>
          </a:p>
          <a:p>
            <a:pPr>
              <a:buFont typeface="Wingdings" panose="05000000000000000000" pitchFamily="2" charset="2"/>
              <a:buChar char="v"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  <a:p>
            <a:pPr algn="ctr">
              <a:buFont typeface="Wingdings" panose="05000000000000000000" pitchFamily="2" charset="2"/>
              <a:buChar char="v"/>
            </a:pPr>
            <a:r>
              <a:rPr lang="hu-HU" sz="2400" dirty="0"/>
              <a:t> </a:t>
            </a:r>
            <a:r>
              <a:rPr lang="hu-HU" sz="2400" dirty="0">
                <a:hlinkClick r:id="rId2"/>
              </a:rPr>
              <a:t>https://www.youtube.com/watch?v=dEXZEHnVhNM</a:t>
            </a:r>
            <a:r>
              <a:rPr lang="hu-HU" sz="2400" dirty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endParaRPr lang="hu-HU" sz="24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8BDEE5F0-BFD8-97AA-2652-FAA8901A35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5843" y="1872015"/>
            <a:ext cx="8080311" cy="404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1104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A3F3ED86-9B5A-C7C3-B3B9-C33539B82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507" y="245907"/>
            <a:ext cx="10990986" cy="196875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hu-HU" dirty="0"/>
              <a:t>„</a:t>
            </a:r>
            <a:r>
              <a:rPr lang="hu-HU" i="1" dirty="0"/>
              <a:t>Ékes Gyergyó</a:t>
            </a:r>
            <a:r>
              <a:rPr lang="hu-HU" dirty="0"/>
              <a:t>”- </a:t>
            </a:r>
            <a:r>
              <a:rPr lang="hu-HU" sz="2200" dirty="0"/>
              <a:t>folklórműsor, Hargita Nemzeti Székely Népi Együttes- Csíkszereda, 2020</a:t>
            </a:r>
          </a:p>
          <a:p>
            <a:pPr>
              <a:lnSpc>
                <a:spcPct val="150000"/>
              </a:lnSpc>
            </a:pPr>
            <a:r>
              <a:rPr lang="hu-HU" dirty="0"/>
              <a:t>„</a:t>
            </a:r>
            <a:r>
              <a:rPr lang="hu-HU" i="1" dirty="0"/>
              <a:t>Életkerék</a:t>
            </a:r>
            <a:r>
              <a:rPr lang="hu-HU" dirty="0"/>
              <a:t>”- </a:t>
            </a:r>
            <a:r>
              <a:rPr lang="hu-HU" sz="2200" dirty="0"/>
              <a:t>gyermek és ifjúsági interaktív folklórműsor, Hargita Nemzeti Székely Népi Együttes- Csíkszereda, 2022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F30C1F1F-5462-8FC4-C796-ECD230D979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27371" y="2332652"/>
            <a:ext cx="4102361" cy="416145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xmlns="" id="{C5F842F9-E27E-22EF-A5AC-0BD7FE06DE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41172" y="2332653"/>
            <a:ext cx="3723459" cy="416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6846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BE99A5FF-44D6-8F90-3D3E-B7D184E5C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560" y="462116"/>
            <a:ext cx="9790180" cy="4770950"/>
          </a:xfrm>
        </p:spPr>
        <p:txBody>
          <a:bodyPr>
            <a:normAutofit/>
          </a:bodyPr>
          <a:lstStyle/>
          <a:p>
            <a:r>
              <a:rPr lang="hu-HU" sz="2400" i="1" dirty="0"/>
              <a:t>„497”- </a:t>
            </a:r>
            <a:r>
              <a:rPr lang="hu-HU" sz="2000" dirty="0"/>
              <a:t>táncszínházi performance előadás, Aradi Kamaraszínház/ Tabán Táncegyüttes- Arad/ Békéscsaba, 2022</a:t>
            </a:r>
          </a:p>
          <a:p>
            <a:r>
              <a:rPr lang="hu-HU" sz="2400" i="1" dirty="0"/>
              <a:t>„ECCE HOMO”- </a:t>
            </a:r>
            <a:r>
              <a:rPr lang="hu-HU" sz="2000" dirty="0"/>
              <a:t>táncszínházi előadás, Háromszék Táncegyüttes- Sepsiszentgyörgy, 2024</a:t>
            </a:r>
          </a:p>
          <a:p>
            <a:pPr marL="0" indent="0">
              <a:buNone/>
            </a:pPr>
            <a:r>
              <a:rPr lang="hu-HU" sz="2400" dirty="0"/>
              <a:t> 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endParaRPr lang="hu-HU" sz="24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9FD6F5B0-5210-8451-C50E-D8BBBE8525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7959" y="1966192"/>
            <a:ext cx="3630421" cy="3814121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xmlns="" id="{E0D5BEB2-773D-766E-942C-DD9CFF4BD8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16358" y="1966192"/>
            <a:ext cx="3520753" cy="3930755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xmlns="" id="{80907E5B-E062-CB24-2817-7B6D864D7887}"/>
              </a:ext>
            </a:extLst>
          </p:cNvPr>
          <p:cNvSpPr txBox="1"/>
          <p:nvPr/>
        </p:nvSpPr>
        <p:spPr>
          <a:xfrm>
            <a:off x="2326042" y="6026318"/>
            <a:ext cx="87054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hu-HU" sz="2400" dirty="0">
                <a:hlinkClick r:id="rId4"/>
              </a:rPr>
              <a:t> https://www.youtube.com/watch?v=UqRrV-jF_u8&amp;t=44s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xmlns="" val="146010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860079"/>
            <a:ext cx="10515600" cy="5316884"/>
          </a:xfrm>
        </p:spPr>
        <p:txBody>
          <a:bodyPr/>
          <a:lstStyle/>
          <a:p>
            <a:r>
              <a:rPr lang="hu-HU" dirty="0" smtClean="0"/>
              <a:t>„Táncolva öröklődik”- folklór </a:t>
            </a:r>
            <a:r>
              <a:rPr lang="hu-HU" dirty="0" smtClean="0"/>
              <a:t>előadás</a:t>
            </a:r>
            <a:r>
              <a:rPr lang="hu-HU" dirty="0" smtClean="0"/>
              <a:t>, Bekecs Táncszínház, </a:t>
            </a:r>
            <a:r>
              <a:rPr lang="hu-HU" dirty="0" smtClean="0"/>
              <a:t>2025</a:t>
            </a:r>
          </a:p>
          <a:p>
            <a:endParaRPr lang="hu-HU" dirty="0" smtClean="0"/>
          </a:p>
          <a:p>
            <a:endParaRPr lang="hu-HU" dirty="0" smtClean="0"/>
          </a:p>
          <a:p>
            <a:pPr algn="ctr">
              <a:buNone/>
            </a:pPr>
            <a:endParaRPr lang="hu-HU" dirty="0" smtClean="0"/>
          </a:p>
          <a:p>
            <a:endParaRPr lang="hu-HU" dirty="0" smtClean="0"/>
          </a:p>
          <a:p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dirty="0" smtClean="0"/>
          </a:p>
          <a:p>
            <a:pPr>
              <a:buNone/>
            </a:pPr>
            <a:endParaRPr lang="hu-HU" sz="2400" dirty="0" smtClean="0"/>
          </a:p>
          <a:p>
            <a:pPr algn="ctr">
              <a:buFont typeface="Wingdings" pitchFamily="2" charset="2"/>
              <a:buChar char="v"/>
            </a:pPr>
            <a:r>
              <a:rPr lang="hu-HU" sz="2400" dirty="0" smtClean="0">
                <a:hlinkClick r:id="rId2"/>
              </a:rPr>
              <a:t>https://www.youtube.com/watch?v=_XPC9ZwzxpQ</a:t>
            </a:r>
            <a:endParaRPr lang="hu-HU" sz="2400" dirty="0"/>
          </a:p>
        </p:txBody>
      </p:sp>
      <p:pic>
        <p:nvPicPr>
          <p:cNvPr id="5" name="Kép 4" descr="T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7632" y="1828800"/>
            <a:ext cx="5995447" cy="31997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DA748AC0-44ED-26EA-8837-BC23E12FD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3971"/>
            <a:ext cx="10515600" cy="1014132"/>
          </a:xfrm>
        </p:spPr>
        <p:txBody>
          <a:bodyPr>
            <a:normAutofit/>
          </a:bodyPr>
          <a:lstStyle/>
          <a:p>
            <a:pPr algn="ctr"/>
            <a:r>
              <a:rPr lang="hu-H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Koreográfusi munkák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55610D4C-C289-9A21-11AD-FD7C38BFA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8362"/>
            <a:ext cx="10515600" cy="51445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u-HU" i="1" dirty="0"/>
              <a:t>„Ősvigasztalás”- </a:t>
            </a:r>
            <a:r>
              <a:rPr lang="hu-HU" sz="2400" dirty="0"/>
              <a:t>színmű, Jókai Színház- Békéscsaba, 2017</a:t>
            </a:r>
          </a:p>
          <a:p>
            <a:pPr>
              <a:lnSpc>
                <a:spcPct val="150000"/>
              </a:lnSpc>
            </a:pPr>
            <a:r>
              <a:rPr lang="hu-HU" i="1" dirty="0"/>
              <a:t>„</a:t>
            </a:r>
            <a:r>
              <a:rPr lang="hu-HU" i="1" dirty="0" err="1"/>
              <a:t>Ţara</a:t>
            </a:r>
            <a:r>
              <a:rPr lang="hu-HU" i="1" dirty="0"/>
              <a:t> </a:t>
            </a:r>
            <a:r>
              <a:rPr lang="hu-HU" i="1" dirty="0" err="1"/>
              <a:t>lui</a:t>
            </a:r>
            <a:r>
              <a:rPr lang="hu-HU" i="1" dirty="0"/>
              <a:t> </a:t>
            </a:r>
            <a:r>
              <a:rPr lang="hu-HU" i="1" dirty="0" err="1"/>
              <a:t>Guffi</a:t>
            </a:r>
            <a:r>
              <a:rPr lang="hu-HU" i="1" dirty="0"/>
              <a:t>”- </a:t>
            </a:r>
            <a:r>
              <a:rPr lang="hu-HU" sz="2400" dirty="0"/>
              <a:t>színmű, </a:t>
            </a:r>
            <a:r>
              <a:rPr lang="hu-HU" sz="2400" dirty="0" err="1"/>
              <a:t>Teatrul</a:t>
            </a:r>
            <a:r>
              <a:rPr lang="hu-HU" sz="2400" dirty="0"/>
              <a:t> </a:t>
            </a:r>
            <a:r>
              <a:rPr lang="hu-HU" sz="2400" dirty="0" err="1"/>
              <a:t>Bacovia</a:t>
            </a:r>
            <a:r>
              <a:rPr lang="hu-HU" sz="2400" dirty="0"/>
              <a:t>- </a:t>
            </a:r>
            <a:r>
              <a:rPr lang="hu-HU" sz="2400" dirty="0" err="1"/>
              <a:t>Bákó</a:t>
            </a:r>
            <a:r>
              <a:rPr lang="hu-HU" sz="2400" dirty="0"/>
              <a:t>, 2018</a:t>
            </a:r>
          </a:p>
          <a:p>
            <a:pPr>
              <a:lnSpc>
                <a:spcPct val="150000"/>
              </a:lnSpc>
            </a:pPr>
            <a:r>
              <a:rPr lang="hu-HU" i="1" dirty="0"/>
              <a:t>Móricz Zsigmond: A </a:t>
            </a:r>
            <a:r>
              <a:rPr lang="hu-HU" i="1" dirty="0" err="1"/>
              <a:t>zördög</a:t>
            </a:r>
            <a:r>
              <a:rPr lang="hu-HU" i="1" dirty="0"/>
              <a:t>- </a:t>
            </a:r>
            <a:r>
              <a:rPr lang="hu-HU" sz="2400" dirty="0"/>
              <a:t>színmű, Aradi Kamaraszínház- Arad, 2019</a:t>
            </a:r>
          </a:p>
          <a:p>
            <a:pPr>
              <a:lnSpc>
                <a:spcPct val="110000"/>
              </a:lnSpc>
            </a:pPr>
            <a:r>
              <a:rPr lang="hu-HU" i="1" dirty="0"/>
              <a:t>„Elmúlt időkből”- </a:t>
            </a:r>
            <a:r>
              <a:rPr lang="hu-HU" i="1" dirty="0" err="1"/>
              <a:t>Bartók&amp;Folk</a:t>
            </a:r>
            <a:r>
              <a:rPr lang="hu-HU" i="1" dirty="0"/>
              <a:t>- </a:t>
            </a:r>
            <a:r>
              <a:rPr lang="hu-HU" sz="2400" dirty="0"/>
              <a:t>táncszínházi előadás, Duna Művészegyüttes- Budapest, 2019</a:t>
            </a:r>
          </a:p>
          <a:p>
            <a:pPr>
              <a:lnSpc>
                <a:spcPct val="100000"/>
              </a:lnSpc>
            </a:pPr>
            <a:r>
              <a:rPr lang="hu-HU" dirty="0"/>
              <a:t>„</a:t>
            </a:r>
            <a:r>
              <a:rPr lang="hu-HU" i="1" dirty="0"/>
              <a:t>Vágják az erdei utat”- </a:t>
            </a:r>
            <a:r>
              <a:rPr lang="hu-HU" sz="2400" dirty="0"/>
              <a:t>folklórműsor, Háromszék Táncegyüttes- Sepsiszentgyörgy, 2020</a:t>
            </a:r>
          </a:p>
          <a:p>
            <a:pPr>
              <a:lnSpc>
                <a:spcPct val="150000"/>
              </a:lnSpc>
            </a:pPr>
            <a:r>
              <a:rPr lang="hu-HU" i="1" dirty="0"/>
              <a:t>„János vitéz”- </a:t>
            </a:r>
            <a:r>
              <a:rPr lang="hu-HU" sz="2400" dirty="0"/>
              <a:t>táncszínházi előadás, Nagyvárad Táncegyüttes- Nagyvárad, 2020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3182806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24A74D96-CCF0-80C4-4957-D90DBA4E8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332" y="444718"/>
            <a:ext cx="11029335" cy="188202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u-HU" dirty="0"/>
              <a:t>„</a:t>
            </a:r>
            <a:r>
              <a:rPr lang="hu-HU" i="1" dirty="0"/>
              <a:t>Átöltözés</a:t>
            </a:r>
            <a:r>
              <a:rPr lang="hu-HU" dirty="0"/>
              <a:t>”- </a:t>
            </a:r>
            <a:r>
              <a:rPr lang="hu-HU" sz="2400" dirty="0"/>
              <a:t>táncszínházi előadás, Háromszék Táncegyüttes, Sepsiszentgyörgy, 2021</a:t>
            </a:r>
          </a:p>
          <a:p>
            <a:pPr>
              <a:lnSpc>
                <a:spcPct val="150000"/>
              </a:lnSpc>
            </a:pPr>
            <a:r>
              <a:rPr lang="hu-HU" i="1" dirty="0"/>
              <a:t>„Szépséges Mezőség”- </a:t>
            </a:r>
            <a:r>
              <a:rPr lang="hu-HU" sz="2400" dirty="0"/>
              <a:t>folklórműsor, Duna Művészegyüttes, Budapest, </a:t>
            </a:r>
            <a:r>
              <a:rPr lang="hu-HU" sz="2400" dirty="0" smtClean="0"/>
              <a:t>2021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D3CF0BA9-C517-578D-3D8D-B13F20026D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583" y="2652665"/>
            <a:ext cx="5270764" cy="3968845"/>
          </a:xfrm>
          <a:prstGeom prst="rect">
            <a:avLst/>
          </a:prstGeom>
        </p:spPr>
      </p:pic>
      <p:pic>
        <p:nvPicPr>
          <p:cNvPr id="4" name="Kép 3" descr="469793581_1114529427345742_4153671289764124373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64998" y="2661719"/>
            <a:ext cx="5728993" cy="393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6779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D278AACF-C65E-0E90-463C-1FDBFB00A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561" y="334297"/>
            <a:ext cx="10390239" cy="2094271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„</a:t>
            </a:r>
            <a:r>
              <a:rPr lang="hu-HU" i="1" dirty="0" err="1"/>
              <a:t>Tóték</a:t>
            </a:r>
            <a:r>
              <a:rPr lang="hu-HU" dirty="0"/>
              <a:t>”- </a:t>
            </a:r>
            <a:r>
              <a:rPr lang="hu-HU" sz="2400" dirty="0"/>
              <a:t>táncszínházi előadás, Bekecs Néptáncszínház- </a:t>
            </a:r>
            <a:r>
              <a:rPr lang="hu-HU" sz="2400" dirty="0" err="1"/>
              <a:t>Nyárádszereda</a:t>
            </a:r>
            <a:r>
              <a:rPr lang="hu-HU" sz="2400" dirty="0"/>
              <a:t>, 2022</a:t>
            </a:r>
          </a:p>
          <a:p>
            <a:r>
              <a:rPr lang="hu-HU" i="1" dirty="0"/>
              <a:t>„Tánckincs”- </a:t>
            </a:r>
            <a:r>
              <a:rPr lang="hu-HU" sz="2400" dirty="0"/>
              <a:t>interaktív ifjúsági folklórműsor, Háromszék Táncegyüttes- Sepsiszentgyörgy, 2023</a:t>
            </a:r>
          </a:p>
          <a:p>
            <a:r>
              <a:rPr lang="hu-HU" i="1" dirty="0"/>
              <a:t>„Istenes”- </a:t>
            </a:r>
            <a:r>
              <a:rPr lang="hu-HU" sz="2400" dirty="0"/>
              <a:t>táncszínházi előadás, Nagyvárad Táncegyüttes, Nagyvárad, </a:t>
            </a:r>
            <a:r>
              <a:rPr lang="hu-HU" sz="2400" dirty="0" smtClean="0"/>
              <a:t>2023</a:t>
            </a:r>
          </a:p>
          <a:p>
            <a:r>
              <a:rPr lang="hu-HU" i="1" dirty="0" smtClean="0"/>
              <a:t>„</a:t>
            </a:r>
            <a:r>
              <a:rPr lang="hu-HU" i="1" dirty="0" err="1" smtClean="0"/>
              <a:t>Székelykapu</a:t>
            </a:r>
            <a:r>
              <a:rPr lang="hu-HU" i="1" dirty="0" smtClean="0"/>
              <a:t>”- </a:t>
            </a:r>
            <a:r>
              <a:rPr lang="hu-HU" sz="2400" dirty="0" smtClean="0"/>
              <a:t>táncszínházi előadás, Duna Művészegyüttes, Budapest, </a:t>
            </a:r>
            <a:r>
              <a:rPr lang="hu-HU" sz="2400" dirty="0" smtClean="0"/>
              <a:t>2024</a:t>
            </a:r>
            <a:endParaRPr lang="hu-HU" sz="2400" dirty="0" smtClean="0"/>
          </a:p>
          <a:p>
            <a:endParaRPr lang="hu-HU" sz="24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1B58EB02-6BF5-79A6-22D3-D8968725B3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8848" y="2791097"/>
            <a:ext cx="3626855" cy="391890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xmlns="" id="{8734DD28-5651-586E-362E-DD9C03BCA2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0085" y="2782044"/>
            <a:ext cx="3626855" cy="391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3982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42DDE9F-DEC3-9AEB-0845-30560E7BF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0245" y="178789"/>
            <a:ext cx="3972232" cy="1004719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Publikációk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BC4E35CA-B553-5A77-FC2B-4001BD859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6031"/>
            <a:ext cx="10515600" cy="248374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u-HU" dirty="0"/>
              <a:t>„</a:t>
            </a:r>
            <a:r>
              <a:rPr lang="hu-HU" i="1" dirty="0"/>
              <a:t>Gyűjtések Arad- megyében”- </a:t>
            </a:r>
            <a:r>
              <a:rPr lang="hu-HU" sz="2400" dirty="0" err="1"/>
              <a:t>FolkMagazin</a:t>
            </a:r>
            <a:r>
              <a:rPr lang="hu-HU" sz="2400" dirty="0"/>
              <a:t>, 2012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u-HU" sz="2000" dirty="0"/>
              <a:t> </a:t>
            </a:r>
            <a:r>
              <a:rPr lang="hu-HU" sz="2000" dirty="0">
                <a:hlinkClick r:id="rId2"/>
              </a:rPr>
              <a:t>https://issuu.com/folkmagazin/docs/mag12_1/14</a:t>
            </a:r>
            <a:r>
              <a:rPr lang="hu-HU" sz="2000" dirty="0"/>
              <a:t> </a:t>
            </a:r>
          </a:p>
          <a:p>
            <a:pPr>
              <a:lnSpc>
                <a:spcPct val="100000"/>
              </a:lnSpc>
            </a:pPr>
            <a:r>
              <a:rPr lang="hu-HU" i="1" dirty="0"/>
              <a:t>„Recenzió”- </a:t>
            </a:r>
            <a:r>
              <a:rPr lang="hu-HU" sz="2400" dirty="0"/>
              <a:t>Zempléni Múzsa, 2015</a:t>
            </a:r>
          </a:p>
          <a:p>
            <a:pPr>
              <a:lnSpc>
                <a:spcPct val="100000"/>
              </a:lnSpc>
            </a:pPr>
            <a:r>
              <a:rPr lang="hu-HU" sz="2400" dirty="0"/>
              <a:t>„</a:t>
            </a:r>
            <a:r>
              <a:rPr lang="hu-HU" i="1" dirty="0"/>
              <a:t>Gyűjtések a Gyergyói- medencében”- </a:t>
            </a:r>
            <a:r>
              <a:rPr lang="hu-HU" sz="2400" dirty="0" err="1"/>
              <a:t>FolkMagazin</a:t>
            </a:r>
            <a:r>
              <a:rPr lang="hu-HU" sz="2400" dirty="0"/>
              <a:t>, 2017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u-HU" sz="2000" dirty="0"/>
              <a:t> </a:t>
            </a:r>
            <a:r>
              <a:rPr lang="hu-HU" sz="2000" dirty="0">
                <a:hlinkClick r:id="rId3"/>
              </a:rPr>
              <a:t>https://issuu.com/folkmagazin/docs/mag17_6/28</a:t>
            </a:r>
            <a:r>
              <a:rPr lang="hu-HU" sz="1600" dirty="0"/>
              <a:t>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D4D007F7-8152-1F08-D053-214040F5B8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2431" y="3601665"/>
            <a:ext cx="5131836" cy="3077546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xmlns="" id="{A3D6A13F-83AB-30A2-F4EE-8D94EAB848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3631211"/>
            <a:ext cx="4878161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6597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0072B89D-398C-ECD3-6613-39779463E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8414" y="581122"/>
            <a:ext cx="9295172" cy="442452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Saját gyűjtések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5C31B063-6432-E8C5-244C-280930F15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274" y="1309518"/>
            <a:ext cx="6323346" cy="5101738"/>
          </a:xfrm>
        </p:spPr>
        <p:txBody>
          <a:bodyPr>
            <a:normAutofit/>
          </a:bodyPr>
          <a:lstStyle/>
          <a:p>
            <a:r>
              <a:rPr lang="hu-HU" sz="2400" dirty="0"/>
              <a:t> </a:t>
            </a:r>
            <a:r>
              <a:rPr lang="hu-HU" sz="2400" i="1" dirty="0" err="1"/>
              <a:t>Mácsa</a:t>
            </a:r>
            <a:r>
              <a:rPr lang="hu-HU" sz="2400" dirty="0"/>
              <a:t>, Arad- megye- 2005. 06. 04.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1500" dirty="0">
                <a:hlinkClick r:id="rId2"/>
              </a:rPr>
              <a:t>https://www.youtube.com/watch?v=NMuNP0LDDvw</a:t>
            </a:r>
            <a:r>
              <a:rPr lang="hu-HU" sz="1500" dirty="0"/>
              <a:t> </a:t>
            </a:r>
          </a:p>
          <a:p>
            <a:r>
              <a:rPr lang="hu-HU" sz="2400" dirty="0"/>
              <a:t> </a:t>
            </a:r>
            <a:r>
              <a:rPr lang="hu-HU" sz="2400" i="1" dirty="0" err="1"/>
              <a:t>Mezőszopor</a:t>
            </a:r>
            <a:r>
              <a:rPr lang="hu-HU" sz="2400" i="1" dirty="0"/>
              <a:t>,</a:t>
            </a:r>
            <a:r>
              <a:rPr lang="hu-HU" sz="2400" dirty="0"/>
              <a:t> Kolozs- megye- 2010. 08. 22.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1500" dirty="0">
                <a:hlinkClick r:id="rId3"/>
              </a:rPr>
              <a:t>https://www.youtube.com/watch?v=ZQwTuPdWp8c</a:t>
            </a:r>
            <a:r>
              <a:rPr lang="hu-HU" sz="1500" dirty="0"/>
              <a:t> </a:t>
            </a:r>
          </a:p>
          <a:p>
            <a:r>
              <a:rPr lang="hu-HU" sz="2400" i="1" dirty="0"/>
              <a:t>Virágosvölgy, </a:t>
            </a:r>
            <a:r>
              <a:rPr lang="hu-HU" sz="2400" dirty="0"/>
              <a:t>Kolozs- megye- 2011. 04. 25.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1500" dirty="0">
                <a:hlinkClick r:id="rId4"/>
              </a:rPr>
              <a:t>https://www.youtube.com/watch?v=dVnN7ma6b_Q</a:t>
            </a:r>
            <a:r>
              <a:rPr lang="hu-HU" sz="1500" dirty="0"/>
              <a:t> </a:t>
            </a:r>
          </a:p>
          <a:p>
            <a:r>
              <a:rPr lang="hu-HU" sz="2400" dirty="0"/>
              <a:t> </a:t>
            </a:r>
            <a:r>
              <a:rPr lang="hu-HU" sz="2400" i="1" dirty="0" err="1"/>
              <a:t>Keszend</a:t>
            </a:r>
            <a:r>
              <a:rPr lang="hu-HU" sz="2400" i="1" dirty="0"/>
              <a:t>,</a:t>
            </a:r>
            <a:r>
              <a:rPr lang="hu-HU" sz="2400" dirty="0"/>
              <a:t> Arad- megye- 2011. 11. 12.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1500" dirty="0">
                <a:hlinkClick r:id="rId5"/>
              </a:rPr>
              <a:t>https://www.youtube.com/watch?v=nO30RBh0eBA</a:t>
            </a:r>
            <a:r>
              <a:rPr lang="hu-HU" sz="1500" dirty="0"/>
              <a:t> </a:t>
            </a:r>
          </a:p>
          <a:p>
            <a:r>
              <a:rPr lang="hu-HU" sz="2400" dirty="0"/>
              <a:t> </a:t>
            </a:r>
            <a:r>
              <a:rPr lang="hu-HU" sz="2400" i="1" dirty="0" err="1"/>
              <a:t>Szilágyszér</a:t>
            </a:r>
            <a:r>
              <a:rPr lang="hu-HU" sz="2400" dirty="0"/>
              <a:t>, Szilágy- megye- 2013. 04. 03.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1500" dirty="0">
                <a:hlinkClick r:id="rId6"/>
              </a:rPr>
              <a:t>https://www.youtube.com/watch?v=81__1oW-RV4</a:t>
            </a:r>
            <a:r>
              <a:rPr lang="hu-HU" sz="1500" dirty="0"/>
              <a:t> </a:t>
            </a:r>
          </a:p>
          <a:p>
            <a:r>
              <a:rPr lang="hu-HU" sz="2400" dirty="0"/>
              <a:t> </a:t>
            </a:r>
            <a:r>
              <a:rPr lang="hu-HU" sz="2400" i="1" dirty="0"/>
              <a:t>Gyergyóremete</a:t>
            </a:r>
            <a:r>
              <a:rPr lang="hu-HU" sz="2400" dirty="0"/>
              <a:t>, Hargita- megye- 2013. 08. 07.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1500" dirty="0">
                <a:hlinkClick r:id="rId7"/>
              </a:rPr>
              <a:t>https://www.youtube.com/watch?v=pJ0XL_j-GBk</a:t>
            </a:r>
            <a:r>
              <a:rPr lang="hu-HU" sz="1500" dirty="0"/>
              <a:t> </a:t>
            </a:r>
          </a:p>
          <a:p>
            <a:r>
              <a:rPr lang="hu-HU" sz="2400" i="1" dirty="0"/>
              <a:t> Elek</a:t>
            </a:r>
            <a:r>
              <a:rPr lang="hu-HU" sz="2400" dirty="0"/>
              <a:t>, Békés- megye, 2017. 09. 20.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hu-HU" sz="1500" dirty="0">
                <a:hlinkClick r:id="rId8"/>
              </a:rPr>
              <a:t>https://www.youtube.com/watch?v=ZOLYEZ54Q2c</a:t>
            </a:r>
            <a:r>
              <a:rPr lang="hu-HU" sz="1500" dirty="0"/>
              <a:t>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612E563B-6DC2-D6D6-0142-8A752125F24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18659" y="1227899"/>
            <a:ext cx="5240695" cy="526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9094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081C258C-E742-7402-65F4-4F2BBB8CF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8898" y="-326571"/>
            <a:ext cx="7574902" cy="2017259"/>
          </a:xfrm>
        </p:spPr>
        <p:txBody>
          <a:bodyPr/>
          <a:lstStyle/>
          <a:p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Művészeti vezető</a:t>
            </a:r>
            <a:r>
              <a:rPr lang="hu-HU" i="1" dirty="0"/>
              <a:t/>
            </a:r>
            <a:br>
              <a:rPr lang="hu-HU" i="1" dirty="0"/>
            </a:br>
            <a:endParaRPr lang="hu-HU" i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90C2FFC3-C957-088E-3FE0-446A2074C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90" y="1035698"/>
            <a:ext cx="7574902" cy="5607698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70000"/>
              </a:lnSpc>
            </a:pPr>
            <a:r>
              <a:rPr lang="hu-HU" sz="5500" i="1" dirty="0"/>
              <a:t>Tabán Táncegyüttes</a:t>
            </a:r>
            <a:r>
              <a:rPr lang="hu-HU" sz="5500" dirty="0"/>
              <a:t>, </a:t>
            </a:r>
            <a:r>
              <a:rPr lang="hu-HU" sz="5100" dirty="0"/>
              <a:t>Békéscsaba, 2004- </a:t>
            </a:r>
          </a:p>
          <a:p>
            <a:pPr>
              <a:lnSpc>
                <a:spcPct val="70000"/>
              </a:lnSpc>
            </a:pPr>
            <a:r>
              <a:rPr lang="hu-HU" sz="5500" i="1" dirty="0"/>
              <a:t>Magyarországi Románok Központi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hu-HU" sz="5500" i="1" dirty="0"/>
              <a:t>   Hagyományőrző Táncegyüttese</a:t>
            </a:r>
            <a:r>
              <a:rPr lang="hu-HU" sz="5500" dirty="0"/>
              <a:t>, </a:t>
            </a:r>
            <a:r>
              <a:rPr lang="hu-HU" sz="5100" dirty="0"/>
              <a:t>Gyula, 2010- 2013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hu-HU" sz="5500" dirty="0"/>
              <a:t>                                  </a:t>
            </a:r>
          </a:p>
          <a:p>
            <a:pPr marL="0" indent="0">
              <a:lnSpc>
                <a:spcPct val="70000"/>
              </a:lnSpc>
              <a:buNone/>
            </a:pPr>
            <a:endParaRPr lang="hu-HU" sz="5500" dirty="0"/>
          </a:p>
          <a:p>
            <a:pPr>
              <a:lnSpc>
                <a:spcPct val="70000"/>
              </a:lnSpc>
            </a:pPr>
            <a:r>
              <a:rPr lang="hu-HU" sz="5500" i="1" dirty="0"/>
              <a:t>Duna Művészegyüttes</a:t>
            </a:r>
            <a:r>
              <a:rPr lang="hu-HU" sz="5500" dirty="0"/>
              <a:t>, </a:t>
            </a:r>
            <a:r>
              <a:rPr lang="hu-HU" sz="5100" dirty="0"/>
              <a:t>Budapest</a:t>
            </a:r>
          </a:p>
          <a:p>
            <a:pPr>
              <a:lnSpc>
                <a:spcPct val="70000"/>
              </a:lnSpc>
            </a:pPr>
            <a:r>
              <a:rPr lang="hu-HU" sz="5500" i="1" dirty="0"/>
              <a:t>Háromszék Táncegyüttes</a:t>
            </a:r>
            <a:r>
              <a:rPr lang="hu-HU" sz="5500" dirty="0"/>
              <a:t>, </a:t>
            </a:r>
            <a:r>
              <a:rPr lang="hu-HU" sz="5100" dirty="0"/>
              <a:t>Sepsiszentgyörgy</a:t>
            </a:r>
          </a:p>
          <a:p>
            <a:pPr>
              <a:lnSpc>
                <a:spcPct val="70000"/>
              </a:lnSpc>
            </a:pPr>
            <a:r>
              <a:rPr lang="hu-HU" sz="5500" i="1" dirty="0"/>
              <a:t>Bekecs Néptáncszínház</a:t>
            </a:r>
            <a:r>
              <a:rPr lang="hu-HU" sz="5500" dirty="0"/>
              <a:t>, </a:t>
            </a:r>
            <a:r>
              <a:rPr lang="hu-HU" sz="5100" dirty="0" err="1"/>
              <a:t>Nyárádszereda</a:t>
            </a:r>
            <a:endParaRPr lang="hu-HU" sz="5100" dirty="0"/>
          </a:p>
          <a:p>
            <a:pPr>
              <a:lnSpc>
                <a:spcPct val="70000"/>
              </a:lnSpc>
            </a:pPr>
            <a:r>
              <a:rPr lang="hu-HU" sz="5500" i="1" dirty="0"/>
              <a:t>Szeged Táncegyüttes</a:t>
            </a:r>
            <a:r>
              <a:rPr lang="hu-HU" sz="5500" dirty="0"/>
              <a:t>, </a:t>
            </a:r>
            <a:r>
              <a:rPr lang="hu-HU" sz="5100" dirty="0"/>
              <a:t>Szeged</a:t>
            </a:r>
          </a:p>
          <a:p>
            <a:pPr>
              <a:lnSpc>
                <a:spcPct val="70000"/>
              </a:lnSpc>
            </a:pPr>
            <a:r>
              <a:rPr lang="hu-HU" sz="5500" i="1" dirty="0"/>
              <a:t>Debreceni Népi Együttes</a:t>
            </a:r>
            <a:r>
              <a:rPr lang="hu-HU" sz="5500" dirty="0"/>
              <a:t>, </a:t>
            </a:r>
            <a:r>
              <a:rPr lang="hu-HU" sz="5100" dirty="0"/>
              <a:t>Debrecen</a:t>
            </a:r>
          </a:p>
          <a:p>
            <a:pPr>
              <a:lnSpc>
                <a:spcPct val="70000"/>
              </a:lnSpc>
            </a:pPr>
            <a:r>
              <a:rPr lang="hu-HU" sz="5500" i="1" dirty="0"/>
              <a:t>Debreceni Hajdú Táncegyüttes</a:t>
            </a:r>
            <a:r>
              <a:rPr lang="hu-HU" sz="5500" dirty="0"/>
              <a:t>,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hu-HU" sz="5500" dirty="0"/>
              <a:t>   </a:t>
            </a:r>
            <a:r>
              <a:rPr lang="hu-HU" sz="5100" dirty="0"/>
              <a:t>Debrecen</a:t>
            </a:r>
          </a:p>
          <a:p>
            <a:pPr>
              <a:lnSpc>
                <a:spcPct val="70000"/>
              </a:lnSpc>
            </a:pPr>
            <a:r>
              <a:rPr lang="hu-HU" sz="5500" i="1" dirty="0"/>
              <a:t>Hargita Nemzeti Székely Népi Együttes,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hu-HU" sz="5500" i="1" dirty="0"/>
              <a:t>   </a:t>
            </a:r>
            <a:r>
              <a:rPr lang="hu-HU" sz="5100" dirty="0"/>
              <a:t>Csíkszereda</a:t>
            </a:r>
          </a:p>
          <a:p>
            <a:pPr>
              <a:lnSpc>
                <a:spcPct val="70000"/>
              </a:lnSpc>
            </a:pPr>
            <a:r>
              <a:rPr lang="hu-HU" sz="5500" i="1" dirty="0"/>
              <a:t>Udvarhely Néptáncműhely,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hu-HU" sz="5500" i="1" dirty="0"/>
              <a:t>   </a:t>
            </a:r>
            <a:r>
              <a:rPr lang="hu-HU" sz="5100" dirty="0"/>
              <a:t>Székelyudvarhely</a:t>
            </a:r>
          </a:p>
          <a:p>
            <a:pPr>
              <a:lnSpc>
                <a:spcPct val="70000"/>
              </a:lnSpc>
            </a:pPr>
            <a:r>
              <a:rPr lang="hu-HU" sz="5500" i="1" dirty="0"/>
              <a:t>Nagyvárad Táncegyüttes</a:t>
            </a:r>
            <a:r>
              <a:rPr lang="hu-HU" sz="5500" dirty="0"/>
              <a:t>, </a:t>
            </a:r>
            <a:r>
              <a:rPr lang="hu-HU" sz="5100" dirty="0"/>
              <a:t>Nagyvárad</a:t>
            </a:r>
          </a:p>
          <a:p>
            <a:pPr>
              <a:lnSpc>
                <a:spcPct val="70000"/>
              </a:lnSpc>
            </a:pPr>
            <a:endParaRPr lang="hu-HU" sz="8800" dirty="0"/>
          </a:p>
          <a:p>
            <a:pPr marL="0" indent="0">
              <a:buNone/>
            </a:pPr>
            <a:endParaRPr lang="hu-HU" sz="4400" dirty="0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xmlns="" id="{1BB4096E-1AAE-B4D5-2CD4-82ABFC2DB1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4726" y="871003"/>
            <a:ext cx="4627984" cy="3029193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xmlns="" id="{0B0797C7-240B-9ED8-84AB-D0D1E03CE935}"/>
              </a:ext>
            </a:extLst>
          </p:cNvPr>
          <p:cNvSpPr txBox="1"/>
          <p:nvPr/>
        </p:nvSpPr>
        <p:spPr>
          <a:xfrm>
            <a:off x="3844213" y="1855383"/>
            <a:ext cx="3249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Táncmester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xmlns="" id="{24166632-07CE-37AB-4787-E25CDA843E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51545" y="4027569"/>
            <a:ext cx="4721290" cy="248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8014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DF8E7F4B-09FB-7290-CB2D-EB2D88D90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94521"/>
            <a:ext cx="10515600" cy="2185210"/>
          </a:xfrm>
        </p:spPr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Munkahelyek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D60F7644-4D0F-3BD3-3917-3DAE394E0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605" y="1212980"/>
            <a:ext cx="11139196" cy="4963983"/>
          </a:xfrm>
        </p:spPr>
        <p:txBody>
          <a:bodyPr>
            <a:normAutofit/>
          </a:bodyPr>
          <a:lstStyle/>
          <a:p>
            <a:r>
              <a:rPr lang="hu-HU" sz="2600" i="1" dirty="0"/>
              <a:t>Pro </a:t>
            </a:r>
            <a:r>
              <a:rPr lang="hu-HU" sz="2600" i="1" dirty="0" err="1"/>
              <a:t>Arte</a:t>
            </a:r>
            <a:r>
              <a:rPr lang="hu-HU" sz="2600" i="1" dirty="0"/>
              <a:t> Alapfokú Művészeti Iskola</a:t>
            </a:r>
            <a:r>
              <a:rPr lang="hu-HU" sz="2400" dirty="0"/>
              <a:t>, Békéscsaba, 2004- 2006</a:t>
            </a:r>
          </a:p>
          <a:p>
            <a:r>
              <a:rPr lang="hu-HU" sz="2600" i="1" dirty="0"/>
              <a:t>Békés Városi Zeneiskola</a:t>
            </a:r>
            <a:r>
              <a:rPr lang="hu-HU" sz="2400" dirty="0"/>
              <a:t>, Békés, 2006- 2009</a:t>
            </a:r>
          </a:p>
          <a:p>
            <a:r>
              <a:rPr lang="hu-HU" sz="2600" i="1" dirty="0"/>
              <a:t>Világ Virága Alapfokú Művészeti Iskola</a:t>
            </a:r>
            <a:r>
              <a:rPr lang="hu-HU" sz="2400" dirty="0"/>
              <a:t>, Vésztő, 2010- 2019</a:t>
            </a:r>
          </a:p>
          <a:p>
            <a:r>
              <a:rPr lang="hu-HU" sz="2600" i="1" dirty="0"/>
              <a:t>Tabán Néptánc Egyesület</a:t>
            </a:r>
            <a:r>
              <a:rPr lang="hu-HU" sz="2400" dirty="0"/>
              <a:t>, Békéscsaba, 2004- </a:t>
            </a:r>
          </a:p>
          <a:p>
            <a:r>
              <a:rPr lang="hu-HU" sz="2600" i="1" dirty="0"/>
              <a:t>Aradi Kamaraszínház</a:t>
            </a:r>
            <a:r>
              <a:rPr lang="hu-HU" sz="2400" dirty="0"/>
              <a:t>, Arad, 2016- </a:t>
            </a:r>
          </a:p>
          <a:p>
            <a:r>
              <a:rPr lang="hu-HU" sz="2600" i="1" dirty="0"/>
              <a:t>Sapientia Erdélyi Magyar Tudományegyetem</a:t>
            </a:r>
            <a:r>
              <a:rPr lang="hu-HU" sz="2400" dirty="0"/>
              <a:t>,</a:t>
            </a:r>
          </a:p>
          <a:p>
            <a:pPr marL="0" indent="0">
              <a:buNone/>
            </a:pPr>
            <a:r>
              <a:rPr lang="hu-HU" sz="2000" dirty="0"/>
              <a:t>    </a:t>
            </a:r>
            <a:r>
              <a:rPr lang="hu-HU" sz="2400" dirty="0"/>
              <a:t>Kolozsvár, 2023-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B3B4FF49-AEAC-94A3-485C-DA6698BF24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86985" y="2565918"/>
            <a:ext cx="5390409" cy="410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64165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7B4D1320-014A-EB5A-18B6-AA9125802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682"/>
            <a:ext cx="10515600" cy="1325563"/>
          </a:xfrm>
        </p:spPr>
        <p:txBody>
          <a:bodyPr/>
          <a:lstStyle/>
          <a:p>
            <a:r>
              <a:rPr lang="hu-HU" dirty="0"/>
              <a:t>      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Külföldi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projektek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7E1B5A72-D962-2E4D-7603-7F32579B6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612" y="1346657"/>
            <a:ext cx="11167188" cy="4730718"/>
          </a:xfrm>
        </p:spPr>
        <p:txBody>
          <a:bodyPr/>
          <a:lstStyle/>
          <a:p>
            <a:r>
              <a:rPr lang="hu-HU" sz="2600" i="1" dirty="0"/>
              <a:t> Kanada </a:t>
            </a:r>
            <a:r>
              <a:rPr lang="hu-HU" sz="2400" dirty="0"/>
              <a:t>(Toronto, Montreal ), 2008- </a:t>
            </a:r>
          </a:p>
          <a:p>
            <a:r>
              <a:rPr lang="hu-HU" sz="2600" dirty="0"/>
              <a:t> </a:t>
            </a:r>
            <a:r>
              <a:rPr lang="hu-HU" sz="2600" i="1" dirty="0"/>
              <a:t>Ausztrália</a:t>
            </a:r>
            <a:r>
              <a:rPr lang="hu-HU" sz="2600" dirty="0"/>
              <a:t> </a:t>
            </a:r>
            <a:r>
              <a:rPr lang="hu-HU" sz="2400" dirty="0"/>
              <a:t>(Melbourne, Sydney, </a:t>
            </a:r>
            <a:r>
              <a:rPr lang="hu-HU" sz="2400" dirty="0" err="1"/>
              <a:t>Perth</a:t>
            </a:r>
            <a:r>
              <a:rPr lang="hu-HU" sz="2400" dirty="0"/>
              <a:t>, Canberra ), 2009- </a:t>
            </a:r>
          </a:p>
          <a:p>
            <a:r>
              <a:rPr lang="hu-HU" sz="2000" dirty="0"/>
              <a:t> </a:t>
            </a:r>
            <a:r>
              <a:rPr lang="hu-HU" sz="2600" i="1" dirty="0"/>
              <a:t>Amerikai Egyesült Államok </a:t>
            </a:r>
            <a:r>
              <a:rPr lang="hu-HU" sz="2400" dirty="0"/>
              <a:t>(New York, Washington, </a:t>
            </a:r>
          </a:p>
          <a:p>
            <a:pPr marL="0" indent="0">
              <a:buNone/>
            </a:pPr>
            <a:r>
              <a:rPr lang="hu-HU" sz="2400" dirty="0"/>
              <a:t>     Detroit, Chicago ), 2014- </a:t>
            </a:r>
            <a:endParaRPr lang="hu-HU" sz="2400" dirty="0" smtClean="0"/>
          </a:p>
          <a:p>
            <a:pPr marL="0" indent="0"/>
            <a:r>
              <a:rPr lang="hu-HU" sz="2400" dirty="0" smtClean="0"/>
              <a:t> </a:t>
            </a:r>
            <a:r>
              <a:rPr lang="hu-HU" sz="2400" i="1" dirty="0" smtClean="0"/>
              <a:t>Új- </a:t>
            </a:r>
            <a:r>
              <a:rPr lang="hu-HU" sz="2400" i="1" dirty="0" err="1" smtClean="0"/>
              <a:t>Zéland</a:t>
            </a:r>
            <a:r>
              <a:rPr lang="hu-HU" sz="2400" i="1" dirty="0" smtClean="0"/>
              <a:t> </a:t>
            </a:r>
            <a:r>
              <a:rPr lang="hu-HU" sz="2400" dirty="0" smtClean="0"/>
              <a:t>(Auckland ), 2009. </a:t>
            </a:r>
            <a:endParaRPr lang="hu-HU" sz="2400" dirty="0"/>
          </a:p>
          <a:p>
            <a:r>
              <a:rPr lang="hu-HU" sz="2600" i="1" dirty="0"/>
              <a:t>Japán</a:t>
            </a:r>
            <a:r>
              <a:rPr lang="hu-HU" sz="2600" dirty="0"/>
              <a:t>, </a:t>
            </a:r>
            <a:r>
              <a:rPr lang="hu-HU" sz="2400" dirty="0"/>
              <a:t>2011</a:t>
            </a:r>
          </a:p>
          <a:p>
            <a:r>
              <a:rPr lang="hu-HU" sz="2600" i="1" dirty="0"/>
              <a:t>Hong- Kong</a:t>
            </a:r>
            <a:r>
              <a:rPr lang="hu-HU" sz="2600" dirty="0"/>
              <a:t>, </a:t>
            </a:r>
            <a:r>
              <a:rPr lang="hu-HU" sz="2400" dirty="0"/>
              <a:t>2013 </a:t>
            </a:r>
          </a:p>
          <a:p>
            <a:r>
              <a:rPr lang="hu-HU" sz="2600" i="1" dirty="0"/>
              <a:t>Európa, </a:t>
            </a:r>
            <a:r>
              <a:rPr lang="hu-HU" sz="2400" i="1" dirty="0"/>
              <a:t>1998-</a:t>
            </a:r>
            <a:r>
              <a:rPr lang="hu-HU" sz="2600" i="1" dirty="0"/>
              <a:t> </a:t>
            </a:r>
          </a:p>
          <a:p>
            <a:endParaRPr lang="hu-HU" sz="20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80AC2240-6C76-897C-710D-EC862C9702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60433" y="120682"/>
            <a:ext cx="4344955" cy="342479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xmlns="" id="{CB193767-BC9A-D682-AFA4-7684A87999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95252" y="3658316"/>
            <a:ext cx="5197026" cy="307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1890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27A40D9A-778A-7C02-3A6F-CF303E93E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485191"/>
            <a:ext cx="10515600" cy="2175880"/>
          </a:xfrm>
        </p:spPr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Utánpótlás képzés, néptánc pedagógia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34D901E2-148F-A2B6-90E9-32E3AD022A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878" y="1026367"/>
            <a:ext cx="10933922" cy="5150596"/>
          </a:xfrm>
        </p:spPr>
        <p:txBody>
          <a:bodyPr>
            <a:normAutofit/>
          </a:bodyPr>
          <a:lstStyle/>
          <a:p>
            <a:r>
              <a:rPr lang="hu-HU" sz="2000" dirty="0"/>
              <a:t> </a:t>
            </a:r>
            <a:r>
              <a:rPr lang="hu-HU" sz="2600" b="1" i="1" u="sng" dirty="0"/>
              <a:t>Békéscsaba:</a:t>
            </a:r>
          </a:p>
          <a:p>
            <a:pPr marL="0" indent="0">
              <a:buNone/>
            </a:pPr>
            <a:r>
              <a:rPr lang="hu-HU" sz="2000" dirty="0"/>
              <a:t>        - </a:t>
            </a:r>
            <a:r>
              <a:rPr lang="hu-HU" sz="2400" dirty="0"/>
              <a:t>Apró- Tabán, </a:t>
            </a:r>
            <a:r>
              <a:rPr lang="hu-HU" sz="2400" dirty="0" err="1"/>
              <a:t>Kistabán</a:t>
            </a:r>
            <a:r>
              <a:rPr lang="hu-HU" sz="2400" dirty="0"/>
              <a:t>, </a:t>
            </a:r>
            <a:r>
              <a:rPr lang="hu-HU" sz="2400" dirty="0" err="1"/>
              <a:t>Tabánka</a:t>
            </a:r>
            <a:r>
              <a:rPr lang="hu-HU" sz="2400" dirty="0"/>
              <a:t>, Ifjú- Tabán Táncegyüttesek, 2004- </a:t>
            </a:r>
          </a:p>
          <a:p>
            <a:r>
              <a:rPr lang="hu-HU" sz="2000" dirty="0"/>
              <a:t> </a:t>
            </a:r>
            <a:r>
              <a:rPr lang="hu-HU" sz="2600" b="1" i="1" u="sng" dirty="0"/>
              <a:t>Szeged, Deszk:</a:t>
            </a:r>
          </a:p>
          <a:p>
            <a:pPr marL="0" indent="0">
              <a:buNone/>
            </a:pPr>
            <a:r>
              <a:rPr lang="hu-HU" sz="2000" dirty="0"/>
              <a:t>        - </a:t>
            </a:r>
            <a:r>
              <a:rPr lang="hu-HU" sz="2400" dirty="0"/>
              <a:t>Tiszavirág Néptáncegyesület gyermek és</a:t>
            </a:r>
          </a:p>
          <a:p>
            <a:pPr marL="0" indent="0">
              <a:buNone/>
            </a:pPr>
            <a:r>
              <a:rPr lang="hu-HU" sz="2400" dirty="0"/>
              <a:t>          ifjúsági táncegyüttesei, 2012- </a:t>
            </a:r>
          </a:p>
          <a:p>
            <a:r>
              <a:rPr lang="hu-HU" sz="2600" b="1" i="1" u="sng" dirty="0"/>
              <a:t>Nagyvárad: </a:t>
            </a:r>
          </a:p>
          <a:p>
            <a:pPr marL="0" indent="0">
              <a:buNone/>
            </a:pPr>
            <a:r>
              <a:rPr lang="hu-HU" sz="2000" dirty="0"/>
              <a:t>        - </a:t>
            </a:r>
            <a:r>
              <a:rPr lang="hu-HU" sz="2400" dirty="0"/>
              <a:t>Csillagocska Alapítvány gyermek és</a:t>
            </a:r>
          </a:p>
          <a:p>
            <a:pPr marL="0" indent="0">
              <a:buNone/>
            </a:pPr>
            <a:r>
              <a:rPr lang="hu-HU" sz="2400" dirty="0"/>
              <a:t>          ifjúsági táncegyüttesei, 2021- </a:t>
            </a:r>
          </a:p>
          <a:p>
            <a:r>
              <a:rPr lang="hu-HU" sz="2600" b="1" i="1" u="sng" dirty="0"/>
              <a:t>Gyergyóremete:</a:t>
            </a:r>
          </a:p>
          <a:p>
            <a:pPr marL="0" indent="0">
              <a:buNone/>
            </a:pPr>
            <a:r>
              <a:rPr lang="hu-HU" sz="2000" dirty="0"/>
              <a:t>        - </a:t>
            </a:r>
            <a:r>
              <a:rPr lang="hu-HU" sz="2400" dirty="0"/>
              <a:t>Sirülő gyermek és</a:t>
            </a:r>
          </a:p>
          <a:p>
            <a:pPr marL="0" indent="0">
              <a:buNone/>
            </a:pPr>
            <a:r>
              <a:rPr lang="hu-HU" sz="2400" dirty="0"/>
              <a:t>        ifjúsági táncegyüttesek, 2012-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xmlns="" id="{6F979605-A9E3-8513-55E3-4862BACE29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5527" y="2001465"/>
            <a:ext cx="5812971" cy="417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20163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971E9DA0-998B-66D6-758F-7C6DEF0F5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950098"/>
          </a:xfrm>
        </p:spPr>
        <p:txBody>
          <a:bodyPr/>
          <a:lstStyle/>
          <a:p>
            <a:pPr algn="ctr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KÖSZÖNÖM SZÉPEN MEGTISZTELŐ FIGYELMÜKET!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xmlns="" id="{DE12E50A-5DB4-AC86-D193-85EBAD0D3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4637" y="6092890"/>
            <a:ext cx="7304314" cy="914400"/>
          </a:xfrm>
        </p:spPr>
        <p:txBody>
          <a:bodyPr/>
          <a:lstStyle/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Farkas Tamás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xmlns="" id="{5257DB7C-CEED-EEB6-D3D9-F4D7A2C067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33868" y="1763487"/>
            <a:ext cx="5896947" cy="413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1846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1418</TotalTime>
  <Words>871</Words>
  <Application>Microsoft Office PowerPoint</Application>
  <PresentationFormat>Egyéni</PresentationFormat>
  <Paragraphs>176</Paragraphs>
  <Slides>23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23</vt:i4>
      </vt:variant>
    </vt:vector>
  </HeadingPairs>
  <TitlesOfParts>
    <vt:vector size="24" baseType="lpstr">
      <vt:lpstr>Office-téma</vt:lpstr>
      <vt:lpstr>Gyűjtés- feldolgozás- színpadra állítás</vt:lpstr>
      <vt:lpstr> Néptáncos előadó </vt:lpstr>
      <vt:lpstr>Tanulmányok</vt:lpstr>
      <vt:lpstr>Táncos elismerések</vt:lpstr>
      <vt:lpstr>Tánckutatói díjak</vt:lpstr>
      <vt:lpstr>Koreográfusi elismerések</vt:lpstr>
      <vt:lpstr>7. dia</vt:lpstr>
      <vt:lpstr>8. dia</vt:lpstr>
      <vt:lpstr>Műsoraim</vt:lpstr>
      <vt:lpstr> </vt:lpstr>
      <vt:lpstr>11. dia</vt:lpstr>
      <vt:lpstr>12. dia</vt:lpstr>
      <vt:lpstr>13. dia</vt:lpstr>
      <vt:lpstr>Koreográfusi munkák</vt:lpstr>
      <vt:lpstr>15. dia</vt:lpstr>
      <vt:lpstr>16. dia</vt:lpstr>
      <vt:lpstr>Publikációk</vt:lpstr>
      <vt:lpstr>Saját gyűjtések </vt:lpstr>
      <vt:lpstr>Művészeti vezető </vt:lpstr>
      <vt:lpstr>Munkahelyek</vt:lpstr>
      <vt:lpstr>       Külföldi projektek</vt:lpstr>
      <vt:lpstr>Utánpótlás képzés, néptánc pedagógia</vt:lpstr>
      <vt:lpstr>KÖSZÖNÖM SZÉPEN MEGTISZTELŐ FIGYELMÜKET!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Gyűjtés- feldolgozás- színpadra állítás</dc:title>
  <dc:creator>Tamás Farkas</dc:creator>
  <cp:lastModifiedBy>Felhasználó</cp:lastModifiedBy>
  <cp:revision>82</cp:revision>
  <dcterms:created xsi:type="dcterms:W3CDTF">2024-03-18T08:34:05Z</dcterms:created>
  <dcterms:modified xsi:type="dcterms:W3CDTF">2025-02-18T19:51:36Z</dcterms:modified>
</cp:coreProperties>
</file>